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47" r:id="rId1"/>
  </p:sldMasterIdLst>
  <p:sldIdLst>
    <p:sldId id="256" r:id="rId2"/>
    <p:sldId id="261" r:id="rId3"/>
    <p:sldId id="262" r:id="rId4"/>
    <p:sldId id="263" r:id="rId5"/>
    <p:sldId id="264" r:id="rId6"/>
    <p:sldId id="265" r:id="rId7"/>
    <p:sldId id="267" r:id="rId8"/>
    <p:sldId id="268" r:id="rId9"/>
    <p:sldId id="269" r:id="rId10"/>
    <p:sldId id="270" r:id="rId11"/>
    <p:sldId id="271" r:id="rId12"/>
    <p:sldId id="272" r:id="rId13"/>
    <p:sldId id="273" r:id="rId14"/>
    <p:sldId id="274" r:id="rId15"/>
    <p:sldId id="275" r:id="rId16"/>
    <p:sldId id="276" r:id="rId17"/>
    <p:sldId id="277" r:id="rId18"/>
    <p:sldId id="278" r:id="rId19"/>
    <p:sldId id="279" r:id="rId20"/>
    <p:sldId id="280" r:id="rId21"/>
    <p:sldId id="281" r:id="rId22"/>
    <p:sldId id="282" r:id="rId23"/>
    <p:sldId id="283" r:id="rId2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1" d="100"/>
          <a:sy n="81" d="100"/>
        </p:scale>
        <p:origin x="96" y="55"/>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6D26240-4EC2-4EE7-AF70-567A556E2515}" type="datetimeFigureOut">
              <a:rPr lang="en-GB" smtClean="0"/>
              <a:t>12/10/2024</a:t>
            </a:fld>
            <a:endParaRPr lang="en-GB"/>
          </a:p>
        </p:txBody>
      </p:sp>
      <p:sp>
        <p:nvSpPr>
          <p:cNvPr id="5" name="Footer Placeholder 4"/>
          <p:cNvSpPr>
            <a:spLocks noGrp="1"/>
          </p:cNvSpPr>
          <p:nvPr>
            <p:ph type="ftr" sz="quarter" idx="11"/>
          </p:nvPr>
        </p:nvSpPr>
        <p:spPr/>
        <p:txBody>
          <a:bodyPr/>
          <a:lstStyle/>
          <a:p>
            <a:endParaRPr lang="en-GB"/>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4E3BD323-1200-48AD-BF82-F378D09D091C}" type="slidenum">
              <a:rPr lang="en-GB" smtClean="0"/>
              <a:t>‹#›</a:t>
            </a:fld>
            <a:endParaRPr lang="en-GB"/>
          </a:p>
        </p:txBody>
      </p:sp>
    </p:spTree>
    <p:extLst>
      <p:ext uri="{BB962C8B-B14F-4D97-AF65-F5344CB8AC3E}">
        <p14:creationId xmlns:p14="http://schemas.microsoft.com/office/powerpoint/2010/main" val="31833270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6D26240-4EC2-4EE7-AF70-567A556E2515}" type="datetimeFigureOut">
              <a:rPr lang="en-GB" smtClean="0"/>
              <a:t>12/10/2024</a:t>
            </a:fld>
            <a:endParaRPr lang="en-GB"/>
          </a:p>
        </p:txBody>
      </p:sp>
      <p:sp>
        <p:nvSpPr>
          <p:cNvPr id="5" name="Footer Placeholder 4"/>
          <p:cNvSpPr>
            <a:spLocks noGrp="1"/>
          </p:cNvSpPr>
          <p:nvPr>
            <p:ph type="ftr" sz="quarter" idx="11"/>
          </p:nvPr>
        </p:nvSpPr>
        <p:spPr/>
        <p:txBody>
          <a:bodyPr/>
          <a:lstStyle/>
          <a:p>
            <a:endParaRPr lang="en-GB"/>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4E3BD323-1200-48AD-BF82-F378D09D091C}" type="slidenum">
              <a:rPr lang="en-GB" smtClean="0"/>
              <a:t>‹#›</a:t>
            </a:fld>
            <a:endParaRPr lang="en-GB"/>
          </a:p>
        </p:txBody>
      </p:sp>
    </p:spTree>
    <p:extLst>
      <p:ext uri="{BB962C8B-B14F-4D97-AF65-F5344CB8AC3E}">
        <p14:creationId xmlns:p14="http://schemas.microsoft.com/office/powerpoint/2010/main" val="10140570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6D26240-4EC2-4EE7-AF70-567A556E2515}" type="datetimeFigureOut">
              <a:rPr lang="en-GB" smtClean="0"/>
              <a:t>12/10/2024</a:t>
            </a:fld>
            <a:endParaRPr lang="en-GB"/>
          </a:p>
        </p:txBody>
      </p:sp>
      <p:sp>
        <p:nvSpPr>
          <p:cNvPr id="5" name="Footer Placeholder 4"/>
          <p:cNvSpPr>
            <a:spLocks noGrp="1"/>
          </p:cNvSpPr>
          <p:nvPr>
            <p:ph type="ftr" sz="quarter" idx="11"/>
          </p:nvPr>
        </p:nvSpPr>
        <p:spPr/>
        <p:txBody>
          <a:bodyPr/>
          <a:lstStyle/>
          <a:p>
            <a:endParaRPr lang="en-GB"/>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4E3BD323-1200-48AD-BF82-F378D09D091C}" type="slidenum">
              <a:rPr lang="en-GB" smtClean="0"/>
              <a:t>‹#›</a:t>
            </a:fld>
            <a:endParaRPr lang="en-GB"/>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143414110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Edit Master text styles</a:t>
            </a:r>
          </a:p>
        </p:txBody>
      </p:sp>
      <p:sp>
        <p:nvSpPr>
          <p:cNvPr id="5" name="Date Placeholder 4"/>
          <p:cNvSpPr>
            <a:spLocks noGrp="1"/>
          </p:cNvSpPr>
          <p:nvPr>
            <p:ph type="dt" sz="half" idx="10"/>
          </p:nvPr>
        </p:nvSpPr>
        <p:spPr/>
        <p:txBody>
          <a:bodyPr/>
          <a:lstStyle/>
          <a:p>
            <a:fld id="{46D26240-4EC2-4EE7-AF70-567A556E2515}" type="datetimeFigureOut">
              <a:rPr lang="en-GB" smtClean="0"/>
              <a:t>12/10/2024</a:t>
            </a:fld>
            <a:endParaRPr lang="en-GB"/>
          </a:p>
        </p:txBody>
      </p:sp>
      <p:sp>
        <p:nvSpPr>
          <p:cNvPr id="6" name="Footer Placeholder 5"/>
          <p:cNvSpPr>
            <a:spLocks noGrp="1"/>
          </p:cNvSpPr>
          <p:nvPr>
            <p:ph type="ftr" sz="quarter" idx="11"/>
          </p:nvPr>
        </p:nvSpPr>
        <p:spPr/>
        <p:txBody>
          <a:bodyPr/>
          <a:lstStyle/>
          <a:p>
            <a:endParaRPr lang="en-GB"/>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4E3BD323-1200-48AD-BF82-F378D09D091C}" type="slidenum">
              <a:rPr lang="en-GB" smtClean="0"/>
              <a:t>‹#›</a:t>
            </a:fld>
            <a:endParaRPr lang="en-GB"/>
          </a:p>
        </p:txBody>
      </p:sp>
    </p:spTree>
    <p:extLst>
      <p:ext uri="{BB962C8B-B14F-4D97-AF65-F5344CB8AC3E}">
        <p14:creationId xmlns:p14="http://schemas.microsoft.com/office/powerpoint/2010/main" val="19074168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Edit Master text styles</a:t>
            </a:r>
          </a:p>
        </p:txBody>
      </p:sp>
      <p:sp>
        <p:nvSpPr>
          <p:cNvPr id="5" name="Date Placeholder 4"/>
          <p:cNvSpPr>
            <a:spLocks noGrp="1"/>
          </p:cNvSpPr>
          <p:nvPr>
            <p:ph type="dt" sz="half" idx="10"/>
          </p:nvPr>
        </p:nvSpPr>
        <p:spPr/>
        <p:txBody>
          <a:bodyPr/>
          <a:lstStyle/>
          <a:p>
            <a:fld id="{46D26240-4EC2-4EE7-AF70-567A556E2515}" type="datetimeFigureOut">
              <a:rPr lang="en-GB" smtClean="0"/>
              <a:t>12/10/2024</a:t>
            </a:fld>
            <a:endParaRPr lang="en-GB"/>
          </a:p>
        </p:txBody>
      </p:sp>
      <p:sp>
        <p:nvSpPr>
          <p:cNvPr id="6" name="Footer Placeholder 5"/>
          <p:cNvSpPr>
            <a:spLocks noGrp="1"/>
          </p:cNvSpPr>
          <p:nvPr>
            <p:ph type="ftr" sz="quarter" idx="11"/>
          </p:nvPr>
        </p:nvSpPr>
        <p:spPr/>
        <p:txBody>
          <a:bodyPr/>
          <a:lstStyle/>
          <a:p>
            <a:endParaRPr lang="en-GB"/>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4E3BD323-1200-48AD-BF82-F378D09D091C}" type="slidenum">
              <a:rPr lang="en-GB" smtClean="0"/>
              <a:t>‹#›</a:t>
            </a:fld>
            <a:endParaRPr lang="en-GB"/>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174630803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Edit Master text styles</a:t>
            </a:r>
          </a:p>
        </p:txBody>
      </p:sp>
      <p:sp>
        <p:nvSpPr>
          <p:cNvPr id="5" name="Date Placeholder 4"/>
          <p:cNvSpPr>
            <a:spLocks noGrp="1"/>
          </p:cNvSpPr>
          <p:nvPr>
            <p:ph type="dt" sz="half" idx="10"/>
          </p:nvPr>
        </p:nvSpPr>
        <p:spPr/>
        <p:txBody>
          <a:bodyPr/>
          <a:lstStyle/>
          <a:p>
            <a:fld id="{46D26240-4EC2-4EE7-AF70-567A556E2515}" type="datetimeFigureOut">
              <a:rPr lang="en-GB" smtClean="0"/>
              <a:t>12/10/2024</a:t>
            </a:fld>
            <a:endParaRPr lang="en-GB"/>
          </a:p>
        </p:txBody>
      </p:sp>
      <p:sp>
        <p:nvSpPr>
          <p:cNvPr id="6" name="Footer Placeholder 5"/>
          <p:cNvSpPr>
            <a:spLocks noGrp="1"/>
          </p:cNvSpPr>
          <p:nvPr>
            <p:ph type="ftr" sz="quarter" idx="11"/>
          </p:nvPr>
        </p:nvSpPr>
        <p:spPr/>
        <p:txBody>
          <a:bodyPr/>
          <a:lstStyle/>
          <a:p>
            <a:endParaRPr lang="en-GB"/>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4E3BD323-1200-48AD-BF82-F378D09D091C}" type="slidenum">
              <a:rPr lang="en-GB" smtClean="0"/>
              <a:t>‹#›</a:t>
            </a:fld>
            <a:endParaRPr lang="en-GB"/>
          </a:p>
        </p:txBody>
      </p:sp>
    </p:spTree>
    <p:extLst>
      <p:ext uri="{BB962C8B-B14F-4D97-AF65-F5344CB8AC3E}">
        <p14:creationId xmlns:p14="http://schemas.microsoft.com/office/powerpoint/2010/main" val="134954099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6D26240-4EC2-4EE7-AF70-567A556E2515}" type="datetimeFigureOut">
              <a:rPr lang="en-GB" smtClean="0"/>
              <a:t>12/10/2024</a:t>
            </a:fld>
            <a:endParaRPr lang="en-GB"/>
          </a:p>
        </p:txBody>
      </p:sp>
      <p:sp>
        <p:nvSpPr>
          <p:cNvPr id="5" name="Footer Placeholder 4"/>
          <p:cNvSpPr>
            <a:spLocks noGrp="1"/>
          </p:cNvSpPr>
          <p:nvPr>
            <p:ph type="ftr" sz="quarter" idx="11"/>
          </p:nvPr>
        </p:nvSpPr>
        <p:spPr/>
        <p:txBody>
          <a:bodyPr/>
          <a:lstStyle/>
          <a:p>
            <a:endParaRPr lang="en-GB"/>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4E3BD323-1200-48AD-BF82-F378D09D091C}" type="slidenum">
              <a:rPr lang="en-GB" smtClean="0"/>
              <a:t>‹#›</a:t>
            </a:fld>
            <a:endParaRPr lang="en-GB"/>
          </a:p>
        </p:txBody>
      </p:sp>
    </p:spTree>
    <p:extLst>
      <p:ext uri="{BB962C8B-B14F-4D97-AF65-F5344CB8AC3E}">
        <p14:creationId xmlns:p14="http://schemas.microsoft.com/office/powerpoint/2010/main" val="339280555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6D26240-4EC2-4EE7-AF70-567A556E2515}" type="datetimeFigureOut">
              <a:rPr lang="en-GB" smtClean="0"/>
              <a:t>12/10/2024</a:t>
            </a:fld>
            <a:endParaRPr lang="en-GB"/>
          </a:p>
        </p:txBody>
      </p:sp>
      <p:sp>
        <p:nvSpPr>
          <p:cNvPr id="5" name="Footer Placeholder 4"/>
          <p:cNvSpPr>
            <a:spLocks noGrp="1"/>
          </p:cNvSpPr>
          <p:nvPr>
            <p:ph type="ftr" sz="quarter" idx="11"/>
          </p:nvPr>
        </p:nvSpPr>
        <p:spPr/>
        <p:txBody>
          <a:bodyPr/>
          <a:lstStyle/>
          <a:p>
            <a:endParaRPr lang="en-GB"/>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4E3BD323-1200-48AD-BF82-F378D09D091C}" type="slidenum">
              <a:rPr lang="en-GB" smtClean="0"/>
              <a:t>‹#›</a:t>
            </a:fld>
            <a:endParaRPr lang="en-GB"/>
          </a:p>
        </p:txBody>
      </p:sp>
    </p:spTree>
    <p:extLst>
      <p:ext uri="{BB962C8B-B14F-4D97-AF65-F5344CB8AC3E}">
        <p14:creationId xmlns:p14="http://schemas.microsoft.com/office/powerpoint/2010/main" val="31616173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6D26240-4EC2-4EE7-AF70-567A556E2515}" type="datetimeFigureOut">
              <a:rPr lang="en-GB" smtClean="0"/>
              <a:t>12/10/2024</a:t>
            </a:fld>
            <a:endParaRPr lang="en-GB"/>
          </a:p>
        </p:txBody>
      </p:sp>
      <p:sp>
        <p:nvSpPr>
          <p:cNvPr id="5" name="Footer Placeholder 4"/>
          <p:cNvSpPr>
            <a:spLocks noGrp="1"/>
          </p:cNvSpPr>
          <p:nvPr>
            <p:ph type="ftr" sz="quarter" idx="11"/>
          </p:nvPr>
        </p:nvSpPr>
        <p:spPr/>
        <p:txBody>
          <a:bodyPr/>
          <a:lstStyle/>
          <a:p>
            <a:endParaRPr lang="en-GB"/>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4E3BD323-1200-48AD-BF82-F378D09D091C}" type="slidenum">
              <a:rPr lang="en-GB" smtClean="0"/>
              <a:t>‹#›</a:t>
            </a:fld>
            <a:endParaRPr lang="en-GB"/>
          </a:p>
        </p:txBody>
      </p:sp>
    </p:spTree>
    <p:extLst>
      <p:ext uri="{BB962C8B-B14F-4D97-AF65-F5344CB8AC3E}">
        <p14:creationId xmlns:p14="http://schemas.microsoft.com/office/powerpoint/2010/main" val="35800952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6D26240-4EC2-4EE7-AF70-567A556E2515}" type="datetimeFigureOut">
              <a:rPr lang="en-GB" smtClean="0"/>
              <a:t>12/10/2024</a:t>
            </a:fld>
            <a:endParaRPr lang="en-GB"/>
          </a:p>
        </p:txBody>
      </p:sp>
      <p:sp>
        <p:nvSpPr>
          <p:cNvPr id="5" name="Footer Placeholder 4"/>
          <p:cNvSpPr>
            <a:spLocks noGrp="1"/>
          </p:cNvSpPr>
          <p:nvPr>
            <p:ph type="ftr" sz="quarter" idx="11"/>
          </p:nvPr>
        </p:nvSpPr>
        <p:spPr/>
        <p:txBody>
          <a:bodyPr/>
          <a:lstStyle/>
          <a:p>
            <a:endParaRPr lang="en-GB"/>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4E3BD323-1200-48AD-BF82-F378D09D091C}" type="slidenum">
              <a:rPr lang="en-GB" smtClean="0"/>
              <a:t>‹#›</a:t>
            </a:fld>
            <a:endParaRPr lang="en-GB"/>
          </a:p>
        </p:txBody>
      </p:sp>
    </p:spTree>
    <p:extLst>
      <p:ext uri="{BB962C8B-B14F-4D97-AF65-F5344CB8AC3E}">
        <p14:creationId xmlns:p14="http://schemas.microsoft.com/office/powerpoint/2010/main" val="37651981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6D26240-4EC2-4EE7-AF70-567A556E2515}" type="datetimeFigureOut">
              <a:rPr lang="en-GB" smtClean="0"/>
              <a:t>12/10/2024</a:t>
            </a:fld>
            <a:endParaRPr lang="en-GB"/>
          </a:p>
        </p:txBody>
      </p:sp>
      <p:sp>
        <p:nvSpPr>
          <p:cNvPr id="6" name="Footer Placeholder 5"/>
          <p:cNvSpPr>
            <a:spLocks noGrp="1"/>
          </p:cNvSpPr>
          <p:nvPr>
            <p:ph type="ftr" sz="quarter" idx="11"/>
          </p:nvPr>
        </p:nvSpPr>
        <p:spPr/>
        <p:txBody>
          <a:bodyPr/>
          <a:lstStyle/>
          <a:p>
            <a:endParaRPr lang="en-GB"/>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4E3BD323-1200-48AD-BF82-F378D09D091C}" type="slidenum">
              <a:rPr lang="en-GB" smtClean="0"/>
              <a:t>‹#›</a:t>
            </a:fld>
            <a:endParaRPr lang="en-GB"/>
          </a:p>
        </p:txBody>
      </p:sp>
    </p:spTree>
    <p:extLst>
      <p:ext uri="{BB962C8B-B14F-4D97-AF65-F5344CB8AC3E}">
        <p14:creationId xmlns:p14="http://schemas.microsoft.com/office/powerpoint/2010/main" val="6643857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13"/>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6D26240-4EC2-4EE7-AF70-567A556E2515}" type="datetimeFigureOut">
              <a:rPr lang="en-GB" smtClean="0"/>
              <a:t>12/10/2024</a:t>
            </a:fld>
            <a:endParaRPr lang="en-GB"/>
          </a:p>
        </p:txBody>
      </p:sp>
      <p:sp>
        <p:nvSpPr>
          <p:cNvPr id="8" name="Footer Placeholder 7"/>
          <p:cNvSpPr>
            <a:spLocks noGrp="1"/>
          </p:cNvSpPr>
          <p:nvPr>
            <p:ph type="ftr" sz="quarter" idx="11"/>
          </p:nvPr>
        </p:nvSpPr>
        <p:spPr/>
        <p:txBody>
          <a:bodyPr/>
          <a:lstStyle/>
          <a:p>
            <a:endParaRPr lang="en-GB"/>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4E3BD323-1200-48AD-BF82-F378D09D091C}" type="slidenum">
              <a:rPr lang="en-GB" smtClean="0"/>
              <a:t>‹#›</a:t>
            </a:fld>
            <a:endParaRPr lang="en-GB"/>
          </a:p>
        </p:txBody>
      </p:sp>
    </p:spTree>
    <p:extLst>
      <p:ext uri="{BB962C8B-B14F-4D97-AF65-F5344CB8AC3E}">
        <p14:creationId xmlns:p14="http://schemas.microsoft.com/office/powerpoint/2010/main" val="13604221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6D26240-4EC2-4EE7-AF70-567A556E2515}" type="datetimeFigureOut">
              <a:rPr lang="en-GB" smtClean="0"/>
              <a:t>12/10/2024</a:t>
            </a:fld>
            <a:endParaRPr lang="en-GB"/>
          </a:p>
        </p:txBody>
      </p:sp>
      <p:sp>
        <p:nvSpPr>
          <p:cNvPr id="4" name="Footer Placeholder 3"/>
          <p:cNvSpPr>
            <a:spLocks noGrp="1"/>
          </p:cNvSpPr>
          <p:nvPr>
            <p:ph type="ftr" sz="quarter" idx="11"/>
          </p:nvPr>
        </p:nvSpPr>
        <p:spPr/>
        <p:txBody>
          <a:bodyPr/>
          <a:lstStyle/>
          <a:p>
            <a:endParaRPr lang="en-GB"/>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4E3BD323-1200-48AD-BF82-F378D09D091C}" type="slidenum">
              <a:rPr lang="en-GB" smtClean="0"/>
              <a:t>‹#›</a:t>
            </a:fld>
            <a:endParaRPr lang="en-GB"/>
          </a:p>
        </p:txBody>
      </p:sp>
    </p:spTree>
    <p:extLst>
      <p:ext uri="{BB962C8B-B14F-4D97-AF65-F5344CB8AC3E}">
        <p14:creationId xmlns:p14="http://schemas.microsoft.com/office/powerpoint/2010/main" val="29716703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6D26240-4EC2-4EE7-AF70-567A556E2515}" type="datetimeFigureOut">
              <a:rPr lang="en-GB" smtClean="0"/>
              <a:t>12/10/2024</a:t>
            </a:fld>
            <a:endParaRPr lang="en-GB"/>
          </a:p>
        </p:txBody>
      </p:sp>
      <p:sp>
        <p:nvSpPr>
          <p:cNvPr id="3" name="Footer Placeholder 2"/>
          <p:cNvSpPr>
            <a:spLocks noGrp="1"/>
          </p:cNvSpPr>
          <p:nvPr>
            <p:ph type="ftr" sz="quarter" idx="11"/>
          </p:nvPr>
        </p:nvSpPr>
        <p:spPr/>
        <p:txBody>
          <a:bodyPr/>
          <a:lstStyle/>
          <a:p>
            <a:endParaRPr lang="en-GB"/>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4E3BD323-1200-48AD-BF82-F378D09D091C}" type="slidenum">
              <a:rPr lang="en-GB" smtClean="0"/>
              <a:t>‹#›</a:t>
            </a:fld>
            <a:endParaRPr lang="en-GB"/>
          </a:p>
        </p:txBody>
      </p:sp>
    </p:spTree>
    <p:extLst>
      <p:ext uri="{BB962C8B-B14F-4D97-AF65-F5344CB8AC3E}">
        <p14:creationId xmlns:p14="http://schemas.microsoft.com/office/powerpoint/2010/main" val="15174765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46D26240-4EC2-4EE7-AF70-567A556E2515}" type="datetimeFigureOut">
              <a:rPr lang="en-GB" smtClean="0"/>
              <a:t>12/10/2024</a:t>
            </a:fld>
            <a:endParaRPr lang="en-GB"/>
          </a:p>
        </p:txBody>
      </p:sp>
      <p:sp>
        <p:nvSpPr>
          <p:cNvPr id="6" name="Footer Placeholder 5"/>
          <p:cNvSpPr>
            <a:spLocks noGrp="1"/>
          </p:cNvSpPr>
          <p:nvPr>
            <p:ph type="ftr" sz="quarter" idx="11"/>
          </p:nvPr>
        </p:nvSpPr>
        <p:spPr/>
        <p:txBody>
          <a:bodyPr/>
          <a:lstStyle/>
          <a:p>
            <a:endParaRPr lang="en-GB"/>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4E3BD323-1200-48AD-BF82-F378D09D091C}" type="slidenum">
              <a:rPr lang="en-GB" smtClean="0"/>
              <a:t>‹#›</a:t>
            </a:fld>
            <a:endParaRPr lang="en-GB"/>
          </a:p>
        </p:txBody>
      </p:sp>
    </p:spTree>
    <p:extLst>
      <p:ext uri="{BB962C8B-B14F-4D97-AF65-F5344CB8AC3E}">
        <p14:creationId xmlns:p14="http://schemas.microsoft.com/office/powerpoint/2010/main" val="16669419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46D26240-4EC2-4EE7-AF70-567A556E2515}" type="datetimeFigureOut">
              <a:rPr lang="en-GB" smtClean="0"/>
              <a:t>12/10/2024</a:t>
            </a:fld>
            <a:endParaRPr lang="en-GB"/>
          </a:p>
        </p:txBody>
      </p:sp>
      <p:sp>
        <p:nvSpPr>
          <p:cNvPr id="6" name="Footer Placeholder 5"/>
          <p:cNvSpPr>
            <a:spLocks noGrp="1"/>
          </p:cNvSpPr>
          <p:nvPr>
            <p:ph type="ftr" sz="quarter" idx="11"/>
          </p:nvPr>
        </p:nvSpPr>
        <p:spPr/>
        <p:txBody>
          <a:bodyPr/>
          <a:lstStyle/>
          <a:p>
            <a:endParaRPr lang="en-GB"/>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4E3BD323-1200-48AD-BF82-F378D09D091C}" type="slidenum">
              <a:rPr lang="en-GB" smtClean="0"/>
              <a:t>‹#›</a:t>
            </a:fld>
            <a:endParaRPr lang="en-GB"/>
          </a:p>
        </p:txBody>
      </p:sp>
    </p:spTree>
    <p:extLst>
      <p:ext uri="{BB962C8B-B14F-4D97-AF65-F5344CB8AC3E}">
        <p14:creationId xmlns:p14="http://schemas.microsoft.com/office/powerpoint/2010/main" val="28811819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32"/>
            <a:ext cx="2356674" cy="6853285"/>
            <a:chOff x="6627813" y="195454"/>
            <a:chExt cx="1952625" cy="5678297"/>
          </a:xfrm>
        </p:grpSpPr>
        <p:sp>
          <p:nvSpPr>
            <p:cNvPr id="11" name="Freeform 27"/>
            <p:cNvSpPr/>
            <p:nvPr/>
          </p:nvSpPr>
          <p:spPr bwMode="auto">
            <a:xfrm>
              <a:off x="6627813" y="195454"/>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46D26240-4EC2-4EE7-AF70-567A556E2515}" type="datetimeFigureOut">
              <a:rPr lang="en-GB" smtClean="0"/>
              <a:t>12/10/2024</a:t>
            </a:fld>
            <a:endParaRPr lang="en-GB"/>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4E3BD323-1200-48AD-BF82-F378D09D091C}" type="slidenum">
              <a:rPr lang="en-GB" smtClean="0"/>
              <a:t>‹#›</a:t>
            </a:fld>
            <a:endParaRPr lang="en-GB"/>
          </a:p>
        </p:txBody>
      </p:sp>
    </p:spTree>
    <p:extLst>
      <p:ext uri="{BB962C8B-B14F-4D97-AF65-F5344CB8AC3E}">
        <p14:creationId xmlns:p14="http://schemas.microsoft.com/office/powerpoint/2010/main" val="1557403942"/>
      </p:ext>
    </p:extLst>
  </p:cSld>
  <p:clrMap bg1="lt1" tx1="dk1" bg2="lt2" tx2="dk2" accent1="accent1" accent2="accent2" accent3="accent3" accent4="accent4" accent5="accent5" accent6="accent6" hlink="hlink" folHlink="folHlink"/>
  <p:sldLayoutIdLst>
    <p:sldLayoutId id="2147483848" r:id="rId1"/>
    <p:sldLayoutId id="2147483849" r:id="rId2"/>
    <p:sldLayoutId id="2147483850" r:id="rId3"/>
    <p:sldLayoutId id="2147483851" r:id="rId4"/>
    <p:sldLayoutId id="2147483852" r:id="rId5"/>
    <p:sldLayoutId id="2147483853" r:id="rId6"/>
    <p:sldLayoutId id="2147483854" r:id="rId7"/>
    <p:sldLayoutId id="2147483855" r:id="rId8"/>
    <p:sldLayoutId id="2147483856" r:id="rId9"/>
    <p:sldLayoutId id="2147483857" r:id="rId10"/>
    <p:sldLayoutId id="2147483858" r:id="rId11"/>
    <p:sldLayoutId id="2147483859" r:id="rId12"/>
    <p:sldLayoutId id="2147483860" r:id="rId13"/>
    <p:sldLayoutId id="2147483861" r:id="rId14"/>
    <p:sldLayoutId id="2147483862" r:id="rId15"/>
    <p:sldLayoutId id="2147483863"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levitating_fluid.mp4"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magnetic%20assist.mp4" TargetMode="External"/><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rayleigh_benard.mp4"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hyperlink" Target="spring_hysteresis.mp4" TargetMode="Externa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sound_vs_fire.mp4"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spaghetti_accelerator.mp4"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water_bottle_rocket.mp4"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wailing_bowl.mp4"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hyperlink" Target="wirtz_pump.mp4"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hyperlink" Target="raman_spectroscope.mp4"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tmfsr.sk/sk/aktuality/242"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mailto:marian.kires@upjs.sk" TargetMode="External"/><Relationship Id="rId2" Type="http://schemas.openxmlformats.org/officeDocument/2006/relationships/hyperlink" Target="http://www.tmfsr.sk/"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s://dibali.sav.sk/wp-content/uploads/2021/02/YPT-Toolkit_SK.pdf" TargetMode="External"/><Relationship Id="rId2" Type="http://schemas.openxmlformats.org/officeDocument/2006/relationships/hyperlink" Target="https://dibali.sav.sk/" TargetMode="External"/><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22.png"/></Relationships>
</file>

<file path=ppt/slides/_rels/slide2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hyperlink" Target="YPT-Toolkit_SK.pdf" TargetMode="External"/></Relationships>
</file>

<file path=ppt/slides/_rels/slide2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paper_boomerang.mp4"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air_muscle.mp4" TargetMode="External"/><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lato_lato.mp4"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climbing_magnet.mp4"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dancing_slinky.mp4"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s://www.sciencedirect.com/science/article/pii/S0375960199006015"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ruler_cannon.mp4"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5696C4-381D-4D91-ADE1-347D7AD97782}"/>
              </a:ext>
            </a:extLst>
          </p:cNvPr>
          <p:cNvSpPr>
            <a:spLocks noGrp="1"/>
          </p:cNvSpPr>
          <p:nvPr>
            <p:ph type="ctrTitle"/>
          </p:nvPr>
        </p:nvSpPr>
        <p:spPr/>
        <p:txBody>
          <a:bodyPr>
            <a:noAutofit/>
          </a:bodyPr>
          <a:lstStyle/>
          <a:p>
            <a:r>
              <a:rPr lang="sk-SK" sz="4400" b="1" cap="all" dirty="0"/>
              <a:t>Úlohy </a:t>
            </a:r>
            <a:r>
              <a:rPr lang="sk-SK" sz="4400" b="1" cap="all" dirty="0" err="1"/>
              <a:t>TurnajA</a:t>
            </a:r>
            <a:r>
              <a:rPr lang="sk-SK" sz="4400" b="1" cap="all" dirty="0"/>
              <a:t> mladých fyzikov 2024/2025</a:t>
            </a:r>
            <a:endParaRPr lang="en-GB" sz="4400" dirty="0"/>
          </a:p>
        </p:txBody>
      </p:sp>
      <p:sp>
        <p:nvSpPr>
          <p:cNvPr id="3" name="Subtitle 2">
            <a:extLst>
              <a:ext uri="{FF2B5EF4-FFF2-40B4-BE49-F238E27FC236}">
                <a16:creationId xmlns:a16="http://schemas.microsoft.com/office/drawing/2014/main" id="{9B56EC57-97F2-4762-A1BB-ECCF9FD75AFA}"/>
              </a:ext>
            </a:extLst>
          </p:cNvPr>
          <p:cNvSpPr>
            <a:spLocks noGrp="1"/>
          </p:cNvSpPr>
          <p:nvPr>
            <p:ph type="subTitle" idx="1"/>
          </p:nvPr>
        </p:nvSpPr>
        <p:spPr>
          <a:xfrm>
            <a:off x="2589213" y="4777379"/>
            <a:ext cx="8915399" cy="1650315"/>
          </a:xfrm>
        </p:spPr>
        <p:txBody>
          <a:bodyPr>
            <a:normAutofit/>
          </a:bodyPr>
          <a:lstStyle/>
          <a:p>
            <a:r>
              <a:rPr lang="sk-SK" dirty="0"/>
              <a:t>František Kundracik</a:t>
            </a:r>
          </a:p>
          <a:p>
            <a:r>
              <a:rPr lang="sk-SK" i="1" dirty="0"/>
              <a:t>Katedra experimentálnej fyziky, Fakulta matematiky, fyziky a informatiky Univerzity Komenského v Bratislave</a:t>
            </a:r>
          </a:p>
          <a:p>
            <a:r>
              <a:rPr lang="sk-SK" i="1" dirty="0"/>
              <a:t>Úvodné sústredenie TMF, Bratislava, FMFI, 3.-5.10.2024</a:t>
            </a:r>
            <a:endParaRPr lang="en-GB" dirty="0"/>
          </a:p>
        </p:txBody>
      </p:sp>
    </p:spTree>
    <p:extLst>
      <p:ext uri="{BB962C8B-B14F-4D97-AF65-F5344CB8AC3E}">
        <p14:creationId xmlns:p14="http://schemas.microsoft.com/office/powerpoint/2010/main" val="29452881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027CB1-49BE-4605-93C5-6B8586B97DBB}"/>
              </a:ext>
            </a:extLst>
          </p:cNvPr>
          <p:cNvSpPr>
            <a:spLocks noGrp="1"/>
          </p:cNvSpPr>
          <p:nvPr>
            <p:ph type="title"/>
          </p:nvPr>
        </p:nvSpPr>
        <p:spPr/>
        <p:txBody>
          <a:bodyPr/>
          <a:lstStyle/>
          <a:p>
            <a:r>
              <a:rPr lang="en-GB" dirty="0"/>
              <a:t>8. Levitating Fluid</a:t>
            </a:r>
          </a:p>
        </p:txBody>
      </p:sp>
      <p:sp>
        <p:nvSpPr>
          <p:cNvPr id="3" name="Content Placeholder 2">
            <a:extLst>
              <a:ext uri="{FF2B5EF4-FFF2-40B4-BE49-F238E27FC236}">
                <a16:creationId xmlns:a16="http://schemas.microsoft.com/office/drawing/2014/main" id="{9C828319-E831-4841-A0BA-6EB336F27A87}"/>
              </a:ext>
            </a:extLst>
          </p:cNvPr>
          <p:cNvSpPr>
            <a:spLocks noGrp="1"/>
          </p:cNvSpPr>
          <p:nvPr>
            <p:ph idx="1"/>
          </p:nvPr>
        </p:nvSpPr>
        <p:spPr>
          <a:xfrm>
            <a:off x="1781736" y="1657263"/>
            <a:ext cx="9607924" cy="5012478"/>
          </a:xfrm>
        </p:spPr>
        <p:txBody>
          <a:bodyPr>
            <a:normAutofit/>
          </a:bodyPr>
          <a:lstStyle/>
          <a:p>
            <a:r>
              <a:rPr lang="en-GB" dirty="0"/>
              <a:t>When a container partially filled with liquid is oscillated vertically and air is injected at the bottom of the container, the fluid can “levitate”. Investigate the phenomenon.</a:t>
            </a:r>
          </a:p>
        </p:txBody>
      </p:sp>
      <p:pic>
        <p:nvPicPr>
          <p:cNvPr id="5" name="Picture 4">
            <a:hlinkClick r:id="rId2" action="ppaction://hlinkfile"/>
            <a:extLst>
              <a:ext uri="{FF2B5EF4-FFF2-40B4-BE49-F238E27FC236}">
                <a16:creationId xmlns:a16="http://schemas.microsoft.com/office/drawing/2014/main" id="{BC043DF6-C824-4321-BD9C-CB5369031E5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38445" y="2778247"/>
            <a:ext cx="3115110" cy="3600953"/>
          </a:xfrm>
          <a:prstGeom prst="rect">
            <a:avLst/>
          </a:prstGeom>
        </p:spPr>
      </p:pic>
    </p:spTree>
    <p:extLst>
      <p:ext uri="{BB962C8B-B14F-4D97-AF65-F5344CB8AC3E}">
        <p14:creationId xmlns:p14="http://schemas.microsoft.com/office/powerpoint/2010/main" val="15282283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027CB1-49BE-4605-93C5-6B8586B97DBB}"/>
              </a:ext>
            </a:extLst>
          </p:cNvPr>
          <p:cNvSpPr>
            <a:spLocks noGrp="1"/>
          </p:cNvSpPr>
          <p:nvPr>
            <p:ph type="title"/>
          </p:nvPr>
        </p:nvSpPr>
        <p:spPr/>
        <p:txBody>
          <a:bodyPr/>
          <a:lstStyle/>
          <a:p>
            <a:r>
              <a:rPr lang="en-GB" dirty="0"/>
              <a:t>9. Magnetic Assist</a:t>
            </a:r>
          </a:p>
        </p:txBody>
      </p:sp>
      <p:sp>
        <p:nvSpPr>
          <p:cNvPr id="3" name="Content Placeholder 2">
            <a:extLst>
              <a:ext uri="{FF2B5EF4-FFF2-40B4-BE49-F238E27FC236}">
                <a16:creationId xmlns:a16="http://schemas.microsoft.com/office/drawing/2014/main" id="{9C828319-E831-4841-A0BA-6EB336F27A87}"/>
              </a:ext>
            </a:extLst>
          </p:cNvPr>
          <p:cNvSpPr>
            <a:spLocks noGrp="1"/>
          </p:cNvSpPr>
          <p:nvPr>
            <p:ph idx="1"/>
          </p:nvPr>
        </p:nvSpPr>
        <p:spPr>
          <a:xfrm>
            <a:off x="1781736" y="1657263"/>
            <a:ext cx="9607924" cy="5012478"/>
          </a:xfrm>
        </p:spPr>
        <p:txBody>
          <a:bodyPr>
            <a:normAutofit/>
          </a:bodyPr>
          <a:lstStyle/>
          <a:p>
            <a:r>
              <a:rPr lang="en-GB" dirty="0"/>
              <a:t>Attach one or two magnets to a non-magnetic and non-conductive base such that they attract a magnet suspended from a string. Investigate how the motion of the moving magnet depends on relevant parameters.</a:t>
            </a:r>
          </a:p>
        </p:txBody>
      </p:sp>
      <p:pic>
        <p:nvPicPr>
          <p:cNvPr id="4" name="Picture 3">
            <a:extLst>
              <a:ext uri="{FF2B5EF4-FFF2-40B4-BE49-F238E27FC236}">
                <a16:creationId xmlns:a16="http://schemas.microsoft.com/office/drawing/2014/main" id="{7BB1520B-5B69-4CA1-A423-8327ABDCC64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14747" y="3345324"/>
            <a:ext cx="2800741" cy="2762636"/>
          </a:xfrm>
          <a:prstGeom prst="rect">
            <a:avLst/>
          </a:prstGeom>
        </p:spPr>
      </p:pic>
      <p:pic>
        <p:nvPicPr>
          <p:cNvPr id="6" name="Picture 5">
            <a:hlinkClick r:id="rId3" action="ppaction://hlinkfile"/>
            <a:extLst>
              <a:ext uri="{FF2B5EF4-FFF2-40B4-BE49-F238E27FC236}">
                <a16:creationId xmlns:a16="http://schemas.microsoft.com/office/drawing/2014/main" id="{0525D080-BEE9-48A0-A5E1-D4C8E8B0229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85698" y="2938153"/>
            <a:ext cx="2738820" cy="3343742"/>
          </a:xfrm>
          <a:prstGeom prst="rect">
            <a:avLst/>
          </a:prstGeom>
        </p:spPr>
      </p:pic>
    </p:spTree>
    <p:extLst>
      <p:ext uri="{BB962C8B-B14F-4D97-AF65-F5344CB8AC3E}">
        <p14:creationId xmlns:p14="http://schemas.microsoft.com/office/powerpoint/2010/main" val="12154481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027CB1-49BE-4605-93C5-6B8586B97DBB}"/>
              </a:ext>
            </a:extLst>
          </p:cNvPr>
          <p:cNvSpPr>
            <a:spLocks noGrp="1"/>
          </p:cNvSpPr>
          <p:nvPr>
            <p:ph type="title"/>
          </p:nvPr>
        </p:nvSpPr>
        <p:spPr/>
        <p:txBody>
          <a:bodyPr/>
          <a:lstStyle/>
          <a:p>
            <a:r>
              <a:rPr lang="en-GB" dirty="0"/>
              <a:t>10. Rayleigh–</a:t>
            </a:r>
            <a:r>
              <a:rPr lang="en-GB" dirty="0" err="1"/>
              <a:t>Bénard</a:t>
            </a:r>
            <a:r>
              <a:rPr lang="en-GB" dirty="0"/>
              <a:t> convection</a:t>
            </a:r>
          </a:p>
        </p:txBody>
      </p:sp>
      <p:sp>
        <p:nvSpPr>
          <p:cNvPr id="3" name="Content Placeholder 2">
            <a:extLst>
              <a:ext uri="{FF2B5EF4-FFF2-40B4-BE49-F238E27FC236}">
                <a16:creationId xmlns:a16="http://schemas.microsoft.com/office/drawing/2014/main" id="{9C828319-E831-4841-A0BA-6EB336F27A87}"/>
              </a:ext>
            </a:extLst>
          </p:cNvPr>
          <p:cNvSpPr>
            <a:spLocks noGrp="1"/>
          </p:cNvSpPr>
          <p:nvPr>
            <p:ph idx="1"/>
          </p:nvPr>
        </p:nvSpPr>
        <p:spPr>
          <a:xfrm>
            <a:off x="1781736" y="1657263"/>
            <a:ext cx="9607924" cy="5012478"/>
          </a:xfrm>
        </p:spPr>
        <p:txBody>
          <a:bodyPr>
            <a:normAutofit/>
          </a:bodyPr>
          <a:lstStyle/>
          <a:p>
            <a:r>
              <a:rPr lang="en-GB" dirty="0"/>
              <a:t>Uniformly and gently heat the bottom of a container containing a suspension of powder in oil (e.g. mica powder in silicon oil), cell-like structures may form. Explain and investigate this phenomenon.</a:t>
            </a:r>
          </a:p>
        </p:txBody>
      </p:sp>
      <p:pic>
        <p:nvPicPr>
          <p:cNvPr id="5" name="Picture 4">
            <a:hlinkClick r:id="rId2" action="ppaction://hlinkfile"/>
            <a:extLst>
              <a:ext uri="{FF2B5EF4-FFF2-40B4-BE49-F238E27FC236}">
                <a16:creationId xmlns:a16="http://schemas.microsoft.com/office/drawing/2014/main" id="{5D30515D-91E9-4834-9C5D-BC6CA57AAB8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94631" y="2934878"/>
            <a:ext cx="6202737" cy="3454131"/>
          </a:xfrm>
          <a:prstGeom prst="rect">
            <a:avLst/>
          </a:prstGeom>
        </p:spPr>
      </p:pic>
    </p:spTree>
    <p:extLst>
      <p:ext uri="{BB962C8B-B14F-4D97-AF65-F5344CB8AC3E}">
        <p14:creationId xmlns:p14="http://schemas.microsoft.com/office/powerpoint/2010/main" val="14872037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027CB1-49BE-4605-93C5-6B8586B97DBB}"/>
              </a:ext>
            </a:extLst>
          </p:cNvPr>
          <p:cNvSpPr>
            <a:spLocks noGrp="1"/>
          </p:cNvSpPr>
          <p:nvPr>
            <p:ph type="title"/>
          </p:nvPr>
        </p:nvSpPr>
        <p:spPr/>
        <p:txBody>
          <a:bodyPr/>
          <a:lstStyle/>
          <a:p>
            <a:r>
              <a:rPr lang="en-GB" dirty="0"/>
              <a:t>11. Spring Hysteresis</a:t>
            </a:r>
          </a:p>
        </p:txBody>
      </p:sp>
      <p:sp>
        <p:nvSpPr>
          <p:cNvPr id="3" name="Content Placeholder 2">
            <a:extLst>
              <a:ext uri="{FF2B5EF4-FFF2-40B4-BE49-F238E27FC236}">
                <a16:creationId xmlns:a16="http://schemas.microsoft.com/office/drawing/2014/main" id="{9C828319-E831-4841-A0BA-6EB336F27A87}"/>
              </a:ext>
            </a:extLst>
          </p:cNvPr>
          <p:cNvSpPr>
            <a:spLocks noGrp="1"/>
          </p:cNvSpPr>
          <p:nvPr>
            <p:ph idx="1"/>
          </p:nvPr>
        </p:nvSpPr>
        <p:spPr>
          <a:xfrm>
            <a:off x="1781736" y="1657263"/>
            <a:ext cx="9607924" cy="5012478"/>
          </a:xfrm>
        </p:spPr>
        <p:txBody>
          <a:bodyPr>
            <a:normAutofit/>
          </a:bodyPr>
          <a:lstStyle/>
          <a:p>
            <a:r>
              <a:rPr lang="en-GB" dirty="0"/>
              <a:t>Connect two identical linear springs symmetrically to a mass in a “V” shape, and apply an adjustable force to the mass. When this force is varied, the resulting motion of the mass depends on the history of changes in the applied force under certain conditions. Investigate this phenomenon.</a:t>
            </a:r>
          </a:p>
        </p:txBody>
      </p:sp>
      <p:grpSp>
        <p:nvGrpSpPr>
          <p:cNvPr id="9" name="Group 8">
            <a:extLst>
              <a:ext uri="{FF2B5EF4-FFF2-40B4-BE49-F238E27FC236}">
                <a16:creationId xmlns:a16="http://schemas.microsoft.com/office/drawing/2014/main" id="{CC691EBD-509B-4550-9A09-5E46096DB3DF}"/>
              </a:ext>
            </a:extLst>
          </p:cNvPr>
          <p:cNvGrpSpPr/>
          <p:nvPr/>
        </p:nvGrpSpPr>
        <p:grpSpPr>
          <a:xfrm>
            <a:off x="2769741" y="3614905"/>
            <a:ext cx="7443299" cy="2676192"/>
            <a:chOff x="2769741" y="3614905"/>
            <a:chExt cx="7443299" cy="2676192"/>
          </a:xfrm>
        </p:grpSpPr>
        <p:pic>
          <p:nvPicPr>
            <p:cNvPr id="6" name="Picture 5">
              <a:hlinkClick r:id="rId2" action="ppaction://hlinkfile"/>
              <a:extLst>
                <a:ext uri="{FF2B5EF4-FFF2-40B4-BE49-F238E27FC236}">
                  <a16:creationId xmlns:a16="http://schemas.microsoft.com/office/drawing/2014/main" id="{4E2BD90A-EA7D-477F-9B5D-EEEDA8F52B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69741" y="3626112"/>
              <a:ext cx="3483141" cy="2607778"/>
            </a:xfrm>
            <a:prstGeom prst="rect">
              <a:avLst/>
            </a:prstGeom>
          </p:spPr>
        </p:pic>
        <p:pic>
          <p:nvPicPr>
            <p:cNvPr id="7" name="Picture 6">
              <a:hlinkClick r:id="rId2" action="ppaction://hlinkfile"/>
              <a:extLst>
                <a:ext uri="{FF2B5EF4-FFF2-40B4-BE49-F238E27FC236}">
                  <a16:creationId xmlns:a16="http://schemas.microsoft.com/office/drawing/2014/main" id="{B385BA96-3FFC-4D03-A433-5E04A94112A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53679" y="3614905"/>
              <a:ext cx="3659361" cy="2676192"/>
            </a:xfrm>
            <a:prstGeom prst="rect">
              <a:avLst/>
            </a:prstGeom>
          </p:spPr>
        </p:pic>
      </p:grpSp>
    </p:spTree>
    <p:extLst>
      <p:ext uri="{BB962C8B-B14F-4D97-AF65-F5344CB8AC3E}">
        <p14:creationId xmlns:p14="http://schemas.microsoft.com/office/powerpoint/2010/main" val="21329693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027CB1-49BE-4605-93C5-6B8586B97DBB}"/>
              </a:ext>
            </a:extLst>
          </p:cNvPr>
          <p:cNvSpPr>
            <a:spLocks noGrp="1"/>
          </p:cNvSpPr>
          <p:nvPr>
            <p:ph type="title"/>
          </p:nvPr>
        </p:nvSpPr>
        <p:spPr/>
        <p:txBody>
          <a:bodyPr/>
          <a:lstStyle/>
          <a:p>
            <a:r>
              <a:rPr lang="en-GB" dirty="0"/>
              <a:t>12. Sound Versus Fire</a:t>
            </a:r>
          </a:p>
        </p:txBody>
      </p:sp>
      <p:sp>
        <p:nvSpPr>
          <p:cNvPr id="3" name="Content Placeholder 2">
            <a:extLst>
              <a:ext uri="{FF2B5EF4-FFF2-40B4-BE49-F238E27FC236}">
                <a16:creationId xmlns:a16="http://schemas.microsoft.com/office/drawing/2014/main" id="{9C828319-E831-4841-A0BA-6EB336F27A87}"/>
              </a:ext>
            </a:extLst>
          </p:cNvPr>
          <p:cNvSpPr>
            <a:spLocks noGrp="1"/>
          </p:cNvSpPr>
          <p:nvPr>
            <p:ph idx="1"/>
          </p:nvPr>
        </p:nvSpPr>
        <p:spPr>
          <a:xfrm>
            <a:off x="1781736" y="1657263"/>
            <a:ext cx="9607924" cy="5012478"/>
          </a:xfrm>
        </p:spPr>
        <p:txBody>
          <a:bodyPr>
            <a:normAutofit/>
          </a:bodyPr>
          <a:lstStyle/>
          <a:p>
            <a:r>
              <a:rPr lang="en-GB" dirty="0"/>
              <a:t>A small flame can be put out by sound. Investigate the parameters of the flame and characteristics of the sound that determine whether the flame will be extinguished.</a:t>
            </a:r>
          </a:p>
        </p:txBody>
      </p:sp>
      <p:pic>
        <p:nvPicPr>
          <p:cNvPr id="4" name="Picture 3">
            <a:hlinkClick r:id="rId2" action="ppaction://hlinkfile"/>
            <a:extLst>
              <a:ext uri="{FF2B5EF4-FFF2-40B4-BE49-F238E27FC236}">
                <a16:creationId xmlns:a16="http://schemas.microsoft.com/office/drawing/2014/main" id="{3AD41C66-A8CD-4A9F-96EA-55E86E2D116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79421" y="2624456"/>
            <a:ext cx="4062873" cy="4045285"/>
          </a:xfrm>
          <a:prstGeom prst="rect">
            <a:avLst/>
          </a:prstGeom>
        </p:spPr>
      </p:pic>
    </p:spTree>
    <p:extLst>
      <p:ext uri="{BB962C8B-B14F-4D97-AF65-F5344CB8AC3E}">
        <p14:creationId xmlns:p14="http://schemas.microsoft.com/office/powerpoint/2010/main" val="25806012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027CB1-49BE-4605-93C5-6B8586B97DBB}"/>
              </a:ext>
            </a:extLst>
          </p:cNvPr>
          <p:cNvSpPr>
            <a:spLocks noGrp="1"/>
          </p:cNvSpPr>
          <p:nvPr>
            <p:ph type="title"/>
          </p:nvPr>
        </p:nvSpPr>
        <p:spPr/>
        <p:txBody>
          <a:bodyPr/>
          <a:lstStyle/>
          <a:p>
            <a:r>
              <a:rPr lang="en-GB" dirty="0"/>
              <a:t>13. Spaghetti Accelerator</a:t>
            </a:r>
          </a:p>
        </p:txBody>
      </p:sp>
      <p:sp>
        <p:nvSpPr>
          <p:cNvPr id="3" name="Content Placeholder 2">
            <a:extLst>
              <a:ext uri="{FF2B5EF4-FFF2-40B4-BE49-F238E27FC236}">
                <a16:creationId xmlns:a16="http://schemas.microsoft.com/office/drawing/2014/main" id="{9C828319-E831-4841-A0BA-6EB336F27A87}"/>
              </a:ext>
            </a:extLst>
          </p:cNvPr>
          <p:cNvSpPr>
            <a:spLocks noGrp="1"/>
          </p:cNvSpPr>
          <p:nvPr>
            <p:ph idx="1"/>
          </p:nvPr>
        </p:nvSpPr>
        <p:spPr>
          <a:xfrm>
            <a:off x="1781736" y="1657263"/>
            <a:ext cx="9607924" cy="5012478"/>
          </a:xfrm>
        </p:spPr>
        <p:txBody>
          <a:bodyPr>
            <a:normAutofit/>
          </a:bodyPr>
          <a:lstStyle/>
          <a:p>
            <a:r>
              <a:rPr lang="en-GB" dirty="0"/>
              <a:t>When a piece of spaghetti is pushed into a bent tube, small debris of spaghetti may be ejected from the other end of the tube at a surprisingly high speed. Investigate this phenomenon.</a:t>
            </a:r>
          </a:p>
        </p:txBody>
      </p:sp>
      <p:pic>
        <p:nvPicPr>
          <p:cNvPr id="5" name="Picture 4">
            <a:hlinkClick r:id="rId2" action="ppaction://hlinkfile"/>
            <a:extLst>
              <a:ext uri="{FF2B5EF4-FFF2-40B4-BE49-F238E27FC236}">
                <a16:creationId xmlns:a16="http://schemas.microsoft.com/office/drawing/2014/main" id="{1014B917-56BA-4377-A696-67DB15C1EFF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92925" y="3357109"/>
            <a:ext cx="8477754" cy="2969731"/>
          </a:xfrm>
          <a:prstGeom prst="rect">
            <a:avLst/>
          </a:prstGeom>
        </p:spPr>
      </p:pic>
    </p:spTree>
    <p:extLst>
      <p:ext uri="{BB962C8B-B14F-4D97-AF65-F5344CB8AC3E}">
        <p14:creationId xmlns:p14="http://schemas.microsoft.com/office/powerpoint/2010/main" val="24750762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027CB1-49BE-4605-93C5-6B8586B97DBB}"/>
              </a:ext>
            </a:extLst>
          </p:cNvPr>
          <p:cNvSpPr>
            <a:spLocks noGrp="1"/>
          </p:cNvSpPr>
          <p:nvPr>
            <p:ph type="title"/>
          </p:nvPr>
        </p:nvSpPr>
        <p:spPr/>
        <p:txBody>
          <a:bodyPr/>
          <a:lstStyle/>
          <a:p>
            <a:r>
              <a:rPr lang="en-GB" dirty="0"/>
              <a:t>14. Water Bottle Rocket</a:t>
            </a:r>
          </a:p>
        </p:txBody>
      </p:sp>
      <p:sp>
        <p:nvSpPr>
          <p:cNvPr id="3" name="Content Placeholder 2">
            <a:extLst>
              <a:ext uri="{FF2B5EF4-FFF2-40B4-BE49-F238E27FC236}">
                <a16:creationId xmlns:a16="http://schemas.microsoft.com/office/drawing/2014/main" id="{9C828319-E831-4841-A0BA-6EB336F27A87}"/>
              </a:ext>
            </a:extLst>
          </p:cNvPr>
          <p:cNvSpPr>
            <a:spLocks noGrp="1"/>
          </p:cNvSpPr>
          <p:nvPr>
            <p:ph idx="1"/>
          </p:nvPr>
        </p:nvSpPr>
        <p:spPr>
          <a:xfrm>
            <a:off x="1781736" y="1657263"/>
            <a:ext cx="9607924" cy="5012478"/>
          </a:xfrm>
        </p:spPr>
        <p:txBody>
          <a:bodyPr>
            <a:normAutofit/>
          </a:bodyPr>
          <a:lstStyle/>
          <a:p>
            <a:r>
              <a:rPr lang="en-GB" dirty="0"/>
              <a:t>Pump air into a plastic water bottle partially filled with water. Under certain conditions, the bottle is launched and flies into the air. Investigate how the acceleration during lift-off depends on relevant parameters.</a:t>
            </a:r>
          </a:p>
        </p:txBody>
      </p:sp>
      <p:pic>
        <p:nvPicPr>
          <p:cNvPr id="4" name="Picture 3">
            <a:hlinkClick r:id="rId2" action="ppaction://hlinkfile"/>
            <a:extLst>
              <a:ext uri="{FF2B5EF4-FFF2-40B4-BE49-F238E27FC236}">
                <a16:creationId xmlns:a16="http://schemas.microsoft.com/office/drawing/2014/main" id="{8B93F4F0-40E4-4B4B-A60C-ED226A6091C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52682" y="2821074"/>
            <a:ext cx="4102992" cy="3729515"/>
          </a:xfrm>
          <a:prstGeom prst="rect">
            <a:avLst/>
          </a:prstGeom>
        </p:spPr>
      </p:pic>
    </p:spTree>
    <p:extLst>
      <p:ext uri="{BB962C8B-B14F-4D97-AF65-F5344CB8AC3E}">
        <p14:creationId xmlns:p14="http://schemas.microsoft.com/office/powerpoint/2010/main" val="286875700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027CB1-49BE-4605-93C5-6B8586B97DBB}"/>
              </a:ext>
            </a:extLst>
          </p:cNvPr>
          <p:cNvSpPr>
            <a:spLocks noGrp="1"/>
          </p:cNvSpPr>
          <p:nvPr>
            <p:ph type="title"/>
          </p:nvPr>
        </p:nvSpPr>
        <p:spPr/>
        <p:txBody>
          <a:bodyPr/>
          <a:lstStyle/>
          <a:p>
            <a:r>
              <a:rPr lang="en-GB" dirty="0"/>
              <a:t>15. Wailing Bowl</a:t>
            </a:r>
          </a:p>
        </p:txBody>
      </p:sp>
      <p:sp>
        <p:nvSpPr>
          <p:cNvPr id="3" name="Content Placeholder 2">
            <a:extLst>
              <a:ext uri="{FF2B5EF4-FFF2-40B4-BE49-F238E27FC236}">
                <a16:creationId xmlns:a16="http://schemas.microsoft.com/office/drawing/2014/main" id="{9C828319-E831-4841-A0BA-6EB336F27A87}"/>
              </a:ext>
            </a:extLst>
          </p:cNvPr>
          <p:cNvSpPr>
            <a:spLocks noGrp="1"/>
          </p:cNvSpPr>
          <p:nvPr>
            <p:ph idx="1"/>
          </p:nvPr>
        </p:nvSpPr>
        <p:spPr>
          <a:xfrm>
            <a:off x="1781736" y="1657263"/>
            <a:ext cx="9607924" cy="5012478"/>
          </a:xfrm>
        </p:spPr>
        <p:txBody>
          <a:bodyPr>
            <a:normAutofit/>
          </a:bodyPr>
          <a:lstStyle/>
          <a:p>
            <a:r>
              <a:rPr lang="en-GB" dirty="0"/>
              <a:t>When you strike the side of a metal bowl containing some water, you can hear a characteristic sound. The sound changes when the water in the bowl is moving. Explain and investigate the phenomenon.</a:t>
            </a:r>
          </a:p>
        </p:txBody>
      </p:sp>
      <p:pic>
        <p:nvPicPr>
          <p:cNvPr id="5" name="Picture 4">
            <a:hlinkClick r:id="rId2" action="ppaction://hlinkfile"/>
            <a:extLst>
              <a:ext uri="{FF2B5EF4-FFF2-40B4-BE49-F238E27FC236}">
                <a16:creationId xmlns:a16="http://schemas.microsoft.com/office/drawing/2014/main" id="{FED9C13B-AFE6-43F6-81DD-2D0197DE4E5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96821" y="2742873"/>
            <a:ext cx="6503894" cy="3650248"/>
          </a:xfrm>
          <a:prstGeom prst="rect">
            <a:avLst/>
          </a:prstGeom>
        </p:spPr>
      </p:pic>
    </p:spTree>
    <p:extLst>
      <p:ext uri="{BB962C8B-B14F-4D97-AF65-F5344CB8AC3E}">
        <p14:creationId xmlns:p14="http://schemas.microsoft.com/office/powerpoint/2010/main" val="345398587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027CB1-49BE-4605-93C5-6B8586B97DBB}"/>
              </a:ext>
            </a:extLst>
          </p:cNvPr>
          <p:cNvSpPr>
            <a:spLocks noGrp="1"/>
          </p:cNvSpPr>
          <p:nvPr>
            <p:ph type="title"/>
          </p:nvPr>
        </p:nvSpPr>
        <p:spPr/>
        <p:txBody>
          <a:bodyPr/>
          <a:lstStyle/>
          <a:p>
            <a:r>
              <a:rPr lang="en-GB" dirty="0"/>
              <a:t>16. Wirtz Pump</a:t>
            </a:r>
          </a:p>
        </p:txBody>
      </p:sp>
      <p:sp>
        <p:nvSpPr>
          <p:cNvPr id="3" name="Content Placeholder 2">
            <a:extLst>
              <a:ext uri="{FF2B5EF4-FFF2-40B4-BE49-F238E27FC236}">
                <a16:creationId xmlns:a16="http://schemas.microsoft.com/office/drawing/2014/main" id="{9C828319-E831-4841-A0BA-6EB336F27A87}"/>
              </a:ext>
            </a:extLst>
          </p:cNvPr>
          <p:cNvSpPr>
            <a:spLocks noGrp="1"/>
          </p:cNvSpPr>
          <p:nvPr>
            <p:ph idx="1"/>
          </p:nvPr>
        </p:nvSpPr>
        <p:spPr>
          <a:xfrm>
            <a:off x="1781736" y="1657263"/>
            <a:ext cx="9607924" cy="5012478"/>
          </a:xfrm>
        </p:spPr>
        <p:txBody>
          <a:bodyPr>
            <a:normAutofit/>
          </a:bodyPr>
          <a:lstStyle/>
          <a:p>
            <a:r>
              <a:rPr lang="en-GB" dirty="0"/>
              <a:t>A Wirtz Pump is a hollow spiral, mounted vertically. It is arranged such that one end dips below water once per revolution, while the other end (at the </a:t>
            </a:r>
            <a:r>
              <a:rPr lang="en-GB" dirty="0" err="1"/>
              <a:t>center</a:t>
            </a:r>
            <a:r>
              <a:rPr lang="en-GB" dirty="0"/>
              <a:t> of the spiral) is connected to a vertical tube. When rotated, it can be used to pump water to a great height. Explain this phenomenon and investigate how relevant parameters affect the pumping height.</a:t>
            </a:r>
          </a:p>
        </p:txBody>
      </p:sp>
      <p:pic>
        <p:nvPicPr>
          <p:cNvPr id="4" name="Picture 3">
            <a:hlinkClick r:id="rId2" action="ppaction://hlinkfile"/>
            <a:extLst>
              <a:ext uri="{FF2B5EF4-FFF2-40B4-BE49-F238E27FC236}">
                <a16:creationId xmlns:a16="http://schemas.microsoft.com/office/drawing/2014/main" id="{860B15B4-1BAD-43B8-BEA4-FE0FC90AE83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45958" y="3296518"/>
            <a:ext cx="5036573" cy="3472183"/>
          </a:xfrm>
          <a:prstGeom prst="rect">
            <a:avLst/>
          </a:prstGeom>
        </p:spPr>
      </p:pic>
    </p:spTree>
    <p:extLst>
      <p:ext uri="{BB962C8B-B14F-4D97-AF65-F5344CB8AC3E}">
        <p14:creationId xmlns:p14="http://schemas.microsoft.com/office/powerpoint/2010/main" val="3766981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027CB1-49BE-4605-93C5-6B8586B97DBB}"/>
              </a:ext>
            </a:extLst>
          </p:cNvPr>
          <p:cNvSpPr>
            <a:spLocks noGrp="1"/>
          </p:cNvSpPr>
          <p:nvPr>
            <p:ph type="title"/>
          </p:nvPr>
        </p:nvSpPr>
        <p:spPr/>
        <p:txBody>
          <a:bodyPr/>
          <a:lstStyle/>
          <a:p>
            <a:r>
              <a:rPr lang="en-GB" dirty="0"/>
              <a:t>17. Quantum Fingerprint</a:t>
            </a:r>
          </a:p>
        </p:txBody>
      </p:sp>
      <p:sp>
        <p:nvSpPr>
          <p:cNvPr id="3" name="Content Placeholder 2">
            <a:extLst>
              <a:ext uri="{FF2B5EF4-FFF2-40B4-BE49-F238E27FC236}">
                <a16:creationId xmlns:a16="http://schemas.microsoft.com/office/drawing/2014/main" id="{9C828319-E831-4841-A0BA-6EB336F27A87}"/>
              </a:ext>
            </a:extLst>
          </p:cNvPr>
          <p:cNvSpPr>
            <a:spLocks noGrp="1"/>
          </p:cNvSpPr>
          <p:nvPr>
            <p:ph idx="1"/>
          </p:nvPr>
        </p:nvSpPr>
        <p:spPr>
          <a:xfrm>
            <a:off x="1781736" y="1657263"/>
            <a:ext cx="9607924" cy="5012478"/>
          </a:xfrm>
        </p:spPr>
        <p:txBody>
          <a:bodyPr>
            <a:normAutofit/>
          </a:bodyPr>
          <a:lstStyle/>
          <a:p>
            <a:r>
              <a:rPr lang="en-GB" dirty="0"/>
              <a:t>Shine laser light onto an organic polymer (</a:t>
            </a:r>
            <a:r>
              <a:rPr lang="en-GB" dirty="0" err="1"/>
              <a:t>eg.</a:t>
            </a:r>
            <a:r>
              <a:rPr lang="en-GB" dirty="0"/>
              <a:t> </a:t>
            </a:r>
            <a:r>
              <a:rPr lang="en-GB" dirty="0" err="1"/>
              <a:t>styrofoam</a:t>
            </a:r>
            <a:r>
              <a:rPr lang="en-GB" dirty="0"/>
              <a:t>). The scattered light may have a higher or lower wavelength than the incident light. Explain the phenomenon and determine what can be concluded about the molecular structure of the material from the wavelength shift.</a:t>
            </a:r>
          </a:p>
        </p:txBody>
      </p:sp>
      <p:pic>
        <p:nvPicPr>
          <p:cNvPr id="5" name="Picture 4">
            <a:hlinkClick r:id="rId2" action="ppaction://hlinkfile"/>
            <a:extLst>
              <a:ext uri="{FF2B5EF4-FFF2-40B4-BE49-F238E27FC236}">
                <a16:creationId xmlns:a16="http://schemas.microsoft.com/office/drawing/2014/main" id="{B5D9A411-BF12-4C1E-9692-C0A183FEA7D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50155" y="2938153"/>
            <a:ext cx="5691689" cy="3765584"/>
          </a:xfrm>
          <a:prstGeom prst="rect">
            <a:avLst/>
          </a:prstGeom>
        </p:spPr>
      </p:pic>
    </p:spTree>
    <p:extLst>
      <p:ext uri="{BB962C8B-B14F-4D97-AF65-F5344CB8AC3E}">
        <p14:creationId xmlns:p14="http://schemas.microsoft.com/office/powerpoint/2010/main" val="31661790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027CB1-49BE-4605-93C5-6B8586B97DBB}"/>
              </a:ext>
            </a:extLst>
          </p:cNvPr>
          <p:cNvSpPr>
            <a:spLocks noGrp="1"/>
          </p:cNvSpPr>
          <p:nvPr>
            <p:ph type="title"/>
          </p:nvPr>
        </p:nvSpPr>
        <p:spPr/>
        <p:txBody>
          <a:bodyPr/>
          <a:lstStyle/>
          <a:p>
            <a:r>
              <a:rPr lang="sk-SK" dirty="0"/>
              <a:t>Úlohy aktuálneho ročníka TMF</a:t>
            </a:r>
            <a:endParaRPr lang="en-GB" dirty="0"/>
          </a:p>
        </p:txBody>
      </p:sp>
      <p:sp>
        <p:nvSpPr>
          <p:cNvPr id="3" name="Content Placeholder 2">
            <a:extLst>
              <a:ext uri="{FF2B5EF4-FFF2-40B4-BE49-F238E27FC236}">
                <a16:creationId xmlns:a16="http://schemas.microsoft.com/office/drawing/2014/main" id="{9C828319-E831-4841-A0BA-6EB336F27A87}"/>
              </a:ext>
            </a:extLst>
          </p:cNvPr>
          <p:cNvSpPr>
            <a:spLocks noGrp="1"/>
          </p:cNvSpPr>
          <p:nvPr>
            <p:ph idx="1"/>
          </p:nvPr>
        </p:nvSpPr>
        <p:spPr>
          <a:xfrm>
            <a:off x="1781736" y="1657263"/>
            <a:ext cx="9607924" cy="5012478"/>
          </a:xfrm>
        </p:spPr>
        <p:txBody>
          <a:bodyPr>
            <a:normAutofit/>
          </a:bodyPr>
          <a:lstStyle/>
          <a:p>
            <a:r>
              <a:rPr lang="sk-SK" sz="2000" dirty="0"/>
              <a:t>Úlohy boli schválené medzinárodným organizačným výborom 18.7.2024</a:t>
            </a:r>
          </a:p>
          <a:p>
            <a:r>
              <a:rPr lang="sk-SK" sz="2000" dirty="0"/>
              <a:t>Sú zverejnené na stránke TMF: </a:t>
            </a:r>
            <a:r>
              <a:rPr lang="sk-SK" sz="2000" dirty="0">
                <a:hlinkClick r:id="rId2"/>
              </a:rPr>
              <a:t>https://tmfsr.sk/sk/aktuality/242</a:t>
            </a:r>
            <a:r>
              <a:rPr lang="sk-SK" sz="2000" dirty="0"/>
              <a:t> </a:t>
            </a:r>
          </a:p>
          <a:p>
            <a:endParaRPr lang="sk-SK" dirty="0"/>
          </a:p>
          <a:p>
            <a:pPr lvl="1"/>
            <a:endParaRPr lang="sk-SK" dirty="0"/>
          </a:p>
          <a:p>
            <a:endParaRPr lang="sk-SK" dirty="0"/>
          </a:p>
          <a:p>
            <a:pPr lvl="1"/>
            <a:endParaRPr lang="en-GB" dirty="0"/>
          </a:p>
        </p:txBody>
      </p:sp>
      <p:pic>
        <p:nvPicPr>
          <p:cNvPr id="4" name="Picture 3">
            <a:extLst>
              <a:ext uri="{FF2B5EF4-FFF2-40B4-BE49-F238E27FC236}">
                <a16:creationId xmlns:a16="http://schemas.microsoft.com/office/drawing/2014/main" id="{5681E3E0-8EF5-49FE-8854-2ACAD166A14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79277" y="2548307"/>
            <a:ext cx="8481126" cy="4229009"/>
          </a:xfrm>
          <a:prstGeom prst="rect">
            <a:avLst/>
          </a:prstGeom>
        </p:spPr>
      </p:pic>
    </p:spTree>
    <p:extLst>
      <p:ext uri="{BB962C8B-B14F-4D97-AF65-F5344CB8AC3E}">
        <p14:creationId xmlns:p14="http://schemas.microsoft.com/office/powerpoint/2010/main" val="340681260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027CB1-49BE-4605-93C5-6B8586B97DBB}"/>
              </a:ext>
            </a:extLst>
          </p:cNvPr>
          <p:cNvSpPr>
            <a:spLocks noGrp="1"/>
          </p:cNvSpPr>
          <p:nvPr>
            <p:ph type="title"/>
          </p:nvPr>
        </p:nvSpPr>
        <p:spPr/>
        <p:txBody>
          <a:bodyPr/>
          <a:lstStyle/>
          <a:p>
            <a:r>
              <a:rPr lang="sk-SK" dirty="0"/>
              <a:t>Chcete začať s TMF?</a:t>
            </a:r>
            <a:endParaRPr lang="en-GB" dirty="0"/>
          </a:p>
        </p:txBody>
      </p:sp>
      <p:sp>
        <p:nvSpPr>
          <p:cNvPr id="3" name="Content Placeholder 2">
            <a:extLst>
              <a:ext uri="{FF2B5EF4-FFF2-40B4-BE49-F238E27FC236}">
                <a16:creationId xmlns:a16="http://schemas.microsoft.com/office/drawing/2014/main" id="{9C828319-E831-4841-A0BA-6EB336F27A87}"/>
              </a:ext>
            </a:extLst>
          </p:cNvPr>
          <p:cNvSpPr>
            <a:spLocks noGrp="1"/>
          </p:cNvSpPr>
          <p:nvPr>
            <p:ph idx="1"/>
          </p:nvPr>
        </p:nvSpPr>
        <p:spPr>
          <a:xfrm>
            <a:off x="1781736" y="1657263"/>
            <a:ext cx="9607924" cy="5012478"/>
          </a:xfrm>
        </p:spPr>
        <p:txBody>
          <a:bodyPr>
            <a:normAutofit/>
          </a:bodyPr>
          <a:lstStyle/>
          <a:p>
            <a:r>
              <a:rPr lang="sk-SK" dirty="0"/>
              <a:t>WWW-stránka súťaže: </a:t>
            </a:r>
            <a:r>
              <a:rPr lang="sk-SK" dirty="0">
                <a:solidFill>
                  <a:srgbClr val="C00000"/>
                </a:solidFill>
                <a:hlinkClick r:id="rId2">
                  <a:extLst>
                    <a:ext uri="{A12FA001-AC4F-418D-AE19-62706E023703}">
                      <ahyp:hlinkClr xmlns:ahyp="http://schemas.microsoft.com/office/drawing/2018/hyperlinkcolor" val="tx"/>
                    </a:ext>
                  </a:extLst>
                </a:hlinkClick>
              </a:rPr>
              <a:t>http://www.tmfsr.sk</a:t>
            </a:r>
            <a:endParaRPr lang="sk-SK" dirty="0">
              <a:solidFill>
                <a:srgbClr val="C00000"/>
              </a:solidFill>
            </a:endParaRPr>
          </a:p>
          <a:p>
            <a:r>
              <a:rPr lang="sk-SK" dirty="0"/>
              <a:t>Kontakty: </a:t>
            </a:r>
          </a:p>
          <a:p>
            <a:pPr lvl="1"/>
            <a:r>
              <a:rPr lang="sk-SK" dirty="0"/>
              <a:t>Martin Plesch, SAV Bratislava, UMB Banská Bystrica</a:t>
            </a:r>
          </a:p>
          <a:p>
            <a:pPr lvl="1"/>
            <a:r>
              <a:rPr lang="sk-SK" dirty="0"/>
              <a:t>Marián Kireš, UPJŠ Košice</a:t>
            </a:r>
          </a:p>
          <a:p>
            <a:pPr lvl="1"/>
            <a:r>
              <a:rPr lang="sk-SK" dirty="0"/>
              <a:t>František Kundracik, FMFI UK</a:t>
            </a:r>
          </a:p>
          <a:p>
            <a:pPr lvl="1"/>
            <a:r>
              <a:rPr lang="sk-SK" dirty="0"/>
              <a:t>Ostatní členovia odbornej komisie: Pavol Kubinec (BA), Jozef Beňuška (MT), Tomáš </a:t>
            </a:r>
            <a:r>
              <a:rPr lang="sk-SK" dirty="0" err="1"/>
              <a:t>Lučivjanský</a:t>
            </a:r>
            <a:r>
              <a:rPr lang="sk-SK" dirty="0"/>
              <a:t> (KE), ...</a:t>
            </a:r>
          </a:p>
          <a:p>
            <a:r>
              <a:rPr lang="sk-SK" dirty="0">
                <a:solidFill>
                  <a:srgbClr val="C00000"/>
                </a:solidFill>
              </a:rPr>
              <a:t>15. októbra 2024 </a:t>
            </a:r>
            <a:r>
              <a:rPr lang="sk-SK" dirty="0"/>
              <a:t>(utorok) v Košiciach – </a:t>
            </a:r>
            <a:r>
              <a:rPr lang="sk-SK" dirty="0">
                <a:solidFill>
                  <a:srgbClr val="C00000"/>
                </a:solidFill>
              </a:rPr>
              <a:t>seminár pre učiteľov</a:t>
            </a:r>
            <a:r>
              <a:rPr lang="sk-SK" dirty="0"/>
              <a:t> (kontaktujte doc. Mariána </a:t>
            </a:r>
            <a:r>
              <a:rPr lang="sk-SK" dirty="0" err="1"/>
              <a:t>Kireša</a:t>
            </a:r>
            <a:r>
              <a:rPr lang="sk-SK" dirty="0"/>
              <a:t>) o súťaži a príprave študentov - </a:t>
            </a:r>
            <a:r>
              <a:rPr lang="sk-SK" dirty="0">
                <a:solidFill>
                  <a:srgbClr val="C00000"/>
                </a:solidFill>
                <a:hlinkClick r:id="rId3">
                  <a:extLst>
                    <a:ext uri="{A12FA001-AC4F-418D-AE19-62706E023703}">
                      <ahyp:hlinkClr xmlns:ahyp="http://schemas.microsoft.com/office/drawing/2018/hyperlinkcolor" val="tx"/>
                    </a:ext>
                  </a:extLst>
                </a:hlinkClick>
              </a:rPr>
              <a:t>marian.kires@upjs.sk</a:t>
            </a:r>
            <a:r>
              <a:rPr lang="sk-SK" dirty="0">
                <a:solidFill>
                  <a:srgbClr val="C00000"/>
                </a:solidFill>
              </a:rPr>
              <a:t> </a:t>
            </a:r>
          </a:p>
          <a:p>
            <a:r>
              <a:rPr lang="sk-SK" dirty="0">
                <a:solidFill>
                  <a:srgbClr val="C00000"/>
                </a:solidFill>
              </a:rPr>
              <a:t>Október 2024</a:t>
            </a:r>
            <a:r>
              <a:rPr lang="sk-SK" dirty="0"/>
              <a:t> – </a:t>
            </a:r>
            <a:r>
              <a:rPr lang="sk-SK" dirty="0">
                <a:solidFill>
                  <a:srgbClr val="C00000"/>
                </a:solidFill>
              </a:rPr>
              <a:t>úvodné sústredenie </a:t>
            </a:r>
            <a:r>
              <a:rPr lang="sk-SK" dirty="0"/>
              <a:t>BA, KE + online – vysvetlenie podstaty úloh + námety na ich riešenie</a:t>
            </a:r>
          </a:p>
          <a:p>
            <a:r>
              <a:rPr lang="sk-SK" dirty="0">
                <a:solidFill>
                  <a:srgbClr val="C00000"/>
                </a:solidFill>
              </a:rPr>
              <a:t>Priebežne</a:t>
            </a:r>
            <a:r>
              <a:rPr lang="sk-SK" dirty="0"/>
              <a:t> – online </a:t>
            </a:r>
            <a:r>
              <a:rPr lang="sk-SK" dirty="0" err="1"/>
              <a:t>webináre</a:t>
            </a:r>
            <a:r>
              <a:rPr lang="sk-SK" dirty="0"/>
              <a:t> (Marián Kireš) a konzultácie u členov komisie, pomoc s experimentami</a:t>
            </a:r>
          </a:p>
          <a:p>
            <a:r>
              <a:rPr lang="sk-SK" dirty="0">
                <a:solidFill>
                  <a:srgbClr val="C00000"/>
                </a:solidFill>
              </a:rPr>
              <a:t>Krajské kolo </a:t>
            </a:r>
            <a:r>
              <a:rPr lang="sk-SK" dirty="0"/>
              <a:t>(jeden žiak prezentuje jednu svoju úlohu) – </a:t>
            </a:r>
            <a:r>
              <a:rPr lang="sk-SK" dirty="0">
                <a:solidFill>
                  <a:srgbClr val="C00000"/>
                </a:solidFill>
              </a:rPr>
              <a:t>začiatok februára 2025</a:t>
            </a:r>
          </a:p>
          <a:p>
            <a:endParaRPr lang="en-GB" dirty="0"/>
          </a:p>
        </p:txBody>
      </p:sp>
    </p:spTree>
    <p:extLst>
      <p:ext uri="{BB962C8B-B14F-4D97-AF65-F5344CB8AC3E}">
        <p14:creationId xmlns:p14="http://schemas.microsoft.com/office/powerpoint/2010/main" val="35421963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027CB1-49BE-4605-93C5-6B8586B97DBB}"/>
              </a:ext>
            </a:extLst>
          </p:cNvPr>
          <p:cNvSpPr>
            <a:spLocks noGrp="1"/>
          </p:cNvSpPr>
          <p:nvPr>
            <p:ph type="title"/>
          </p:nvPr>
        </p:nvSpPr>
        <p:spPr/>
        <p:txBody>
          <a:bodyPr/>
          <a:lstStyle/>
          <a:p>
            <a:r>
              <a:rPr lang="sk-SK" dirty="0"/>
              <a:t>TMF príručka pre učiteľa</a:t>
            </a:r>
            <a:endParaRPr lang="en-GB" dirty="0"/>
          </a:p>
        </p:txBody>
      </p:sp>
      <p:sp>
        <p:nvSpPr>
          <p:cNvPr id="3" name="Content Placeholder 2">
            <a:extLst>
              <a:ext uri="{FF2B5EF4-FFF2-40B4-BE49-F238E27FC236}">
                <a16:creationId xmlns:a16="http://schemas.microsoft.com/office/drawing/2014/main" id="{9C828319-E831-4841-A0BA-6EB336F27A87}"/>
              </a:ext>
            </a:extLst>
          </p:cNvPr>
          <p:cNvSpPr>
            <a:spLocks noGrp="1"/>
          </p:cNvSpPr>
          <p:nvPr>
            <p:ph idx="1"/>
          </p:nvPr>
        </p:nvSpPr>
        <p:spPr>
          <a:xfrm>
            <a:off x="1781736" y="1657263"/>
            <a:ext cx="9607924" cy="3295738"/>
          </a:xfrm>
        </p:spPr>
        <p:txBody>
          <a:bodyPr>
            <a:normAutofit/>
          </a:bodyPr>
          <a:lstStyle/>
          <a:p>
            <a:r>
              <a:rPr lang="sk-SK" dirty="0"/>
              <a:t>Medzinárodný projekt ERASMUS+ „</a:t>
            </a:r>
            <a:r>
              <a:rPr lang="en-GB" b="1" cap="all" dirty="0">
                <a:solidFill>
                  <a:srgbClr val="C00000"/>
                </a:solidFill>
              </a:rPr>
              <a:t>D</a:t>
            </a:r>
            <a:r>
              <a:rPr lang="en-GB" cap="all" dirty="0"/>
              <a:t>evelopment of </a:t>
            </a:r>
            <a:r>
              <a:rPr lang="en-GB" b="1" cap="all" dirty="0">
                <a:solidFill>
                  <a:srgbClr val="C00000"/>
                </a:solidFill>
              </a:rPr>
              <a:t>I</a:t>
            </a:r>
            <a:r>
              <a:rPr lang="en-GB" cap="all" dirty="0"/>
              <a:t>nquiry </a:t>
            </a:r>
            <a:r>
              <a:rPr lang="en-GB" b="1" cap="all" dirty="0">
                <a:solidFill>
                  <a:srgbClr val="C00000"/>
                </a:solidFill>
              </a:rPr>
              <a:t>Ba</a:t>
            </a:r>
            <a:r>
              <a:rPr lang="en-GB" cap="all" dirty="0"/>
              <a:t>sed </a:t>
            </a:r>
            <a:r>
              <a:rPr lang="en-GB" b="1" cap="all" dirty="0">
                <a:solidFill>
                  <a:srgbClr val="C00000"/>
                </a:solidFill>
              </a:rPr>
              <a:t>L</a:t>
            </a:r>
            <a:r>
              <a:rPr lang="en-GB" cap="all" dirty="0"/>
              <a:t>earning via </a:t>
            </a:r>
            <a:r>
              <a:rPr lang="en-GB" b="1" cap="all" dirty="0">
                <a:solidFill>
                  <a:srgbClr val="C00000"/>
                </a:solidFill>
              </a:rPr>
              <a:t>I</a:t>
            </a:r>
            <a:r>
              <a:rPr lang="en-GB" cap="all" dirty="0"/>
              <a:t>YPT </a:t>
            </a:r>
            <a:r>
              <a:rPr lang="sk-SK" dirty="0"/>
              <a:t>“ v minulých rokoch: </a:t>
            </a:r>
            <a:r>
              <a:rPr lang="sk-SK" dirty="0">
                <a:solidFill>
                  <a:srgbClr val="C00000"/>
                </a:solidFill>
                <a:hlinkClick r:id="rId2">
                  <a:extLst>
                    <a:ext uri="{A12FA001-AC4F-418D-AE19-62706E023703}">
                      <ahyp:hlinkClr xmlns:ahyp="http://schemas.microsoft.com/office/drawing/2018/hyperlinkcolor" val="tx"/>
                    </a:ext>
                  </a:extLst>
                </a:hlinkClick>
              </a:rPr>
              <a:t>https://dibali.sav.sk/</a:t>
            </a:r>
            <a:endParaRPr lang="sk-SK" dirty="0">
              <a:solidFill>
                <a:srgbClr val="C00000"/>
              </a:solidFill>
            </a:endParaRPr>
          </a:p>
          <a:p>
            <a:pPr lvl="1"/>
            <a:r>
              <a:rPr lang="sk-SK" dirty="0"/>
              <a:t>Objektívne posúdenie vplyvu TMF na rozvoj žiakov:</a:t>
            </a:r>
          </a:p>
          <a:p>
            <a:pPr lvl="2"/>
            <a:r>
              <a:rPr lang="sk-SK" dirty="0"/>
              <a:t>Učiteľmi</a:t>
            </a:r>
          </a:p>
          <a:p>
            <a:pPr lvl="2"/>
            <a:r>
              <a:rPr lang="sk-SK" dirty="0"/>
              <a:t>Odbornou porotou na súťažiach</a:t>
            </a:r>
          </a:p>
          <a:p>
            <a:pPr lvl="2"/>
            <a:r>
              <a:rPr lang="sk-SK" dirty="0"/>
              <a:t>Žiakmi samotnými</a:t>
            </a:r>
          </a:p>
          <a:p>
            <a:pPr lvl="1"/>
            <a:r>
              <a:rPr lang="sk-SK" dirty="0"/>
              <a:t>Vypracovanie príručky „IYPT </a:t>
            </a:r>
            <a:r>
              <a:rPr lang="sk-SK" dirty="0" err="1"/>
              <a:t>Toolkit</a:t>
            </a:r>
            <a:r>
              <a:rPr lang="sk-SK" dirty="0"/>
              <a:t>“: </a:t>
            </a:r>
            <a:r>
              <a:rPr lang="sk-SK" dirty="0">
                <a:solidFill>
                  <a:srgbClr val="C00000"/>
                </a:solidFill>
                <a:hlinkClick r:id="rId3">
                  <a:extLst>
                    <a:ext uri="{A12FA001-AC4F-418D-AE19-62706E023703}">
                      <ahyp:hlinkClr xmlns:ahyp="http://schemas.microsoft.com/office/drawing/2018/hyperlinkcolor" val="tx"/>
                    </a:ext>
                  </a:extLst>
                </a:hlinkClick>
              </a:rPr>
              <a:t>https://dibali.sav.sk/wp-content/uploads/2021/02/YPT-Toolkit_SK.pdf</a:t>
            </a:r>
            <a:r>
              <a:rPr lang="sk-SK" dirty="0">
                <a:solidFill>
                  <a:srgbClr val="C00000"/>
                </a:solidFill>
              </a:rPr>
              <a:t> </a:t>
            </a:r>
            <a:endParaRPr lang="en-GB" dirty="0">
              <a:solidFill>
                <a:srgbClr val="C00000"/>
              </a:solidFill>
            </a:endParaRPr>
          </a:p>
        </p:txBody>
      </p:sp>
      <p:pic>
        <p:nvPicPr>
          <p:cNvPr id="4" name="Picture 3">
            <a:extLst>
              <a:ext uri="{FF2B5EF4-FFF2-40B4-BE49-F238E27FC236}">
                <a16:creationId xmlns:a16="http://schemas.microsoft.com/office/drawing/2014/main" id="{0D8BFB4B-16D9-404E-AC01-374E09C5583F}"/>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0" y="4737046"/>
            <a:ext cx="12192000" cy="1982801"/>
          </a:xfrm>
          <a:prstGeom prst="rect">
            <a:avLst/>
          </a:prstGeom>
        </p:spPr>
      </p:pic>
    </p:spTree>
    <p:extLst>
      <p:ext uri="{BB962C8B-B14F-4D97-AF65-F5344CB8AC3E}">
        <p14:creationId xmlns:p14="http://schemas.microsoft.com/office/powerpoint/2010/main" val="399239648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027CB1-49BE-4605-93C5-6B8586B97DBB}"/>
              </a:ext>
            </a:extLst>
          </p:cNvPr>
          <p:cNvSpPr>
            <a:spLocks noGrp="1"/>
          </p:cNvSpPr>
          <p:nvPr>
            <p:ph type="title"/>
          </p:nvPr>
        </p:nvSpPr>
        <p:spPr/>
        <p:txBody>
          <a:bodyPr/>
          <a:lstStyle/>
          <a:p>
            <a:r>
              <a:rPr lang="sk-SK" dirty="0"/>
              <a:t>TMF príručka pre učiteľa</a:t>
            </a:r>
            <a:endParaRPr lang="en-GB" dirty="0"/>
          </a:p>
        </p:txBody>
      </p:sp>
      <p:sp>
        <p:nvSpPr>
          <p:cNvPr id="3" name="Content Placeholder 2">
            <a:extLst>
              <a:ext uri="{FF2B5EF4-FFF2-40B4-BE49-F238E27FC236}">
                <a16:creationId xmlns:a16="http://schemas.microsoft.com/office/drawing/2014/main" id="{9C828319-E831-4841-A0BA-6EB336F27A87}"/>
              </a:ext>
            </a:extLst>
          </p:cNvPr>
          <p:cNvSpPr>
            <a:spLocks noGrp="1"/>
          </p:cNvSpPr>
          <p:nvPr>
            <p:ph idx="1"/>
          </p:nvPr>
        </p:nvSpPr>
        <p:spPr>
          <a:xfrm>
            <a:off x="1781736" y="1657263"/>
            <a:ext cx="9607924" cy="2753372"/>
          </a:xfrm>
        </p:spPr>
        <p:txBody>
          <a:bodyPr>
            <a:normAutofit/>
          </a:bodyPr>
          <a:lstStyle/>
          <a:p>
            <a:endParaRPr lang="en-GB" dirty="0"/>
          </a:p>
        </p:txBody>
      </p:sp>
      <p:pic>
        <p:nvPicPr>
          <p:cNvPr id="4" name="Picture 3">
            <a:extLst>
              <a:ext uri="{FF2B5EF4-FFF2-40B4-BE49-F238E27FC236}">
                <a16:creationId xmlns:a16="http://schemas.microsoft.com/office/drawing/2014/main" id="{0D8BFB4B-16D9-404E-AC01-374E09C5583F}"/>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0" y="4737046"/>
            <a:ext cx="12192000" cy="1982801"/>
          </a:xfrm>
          <a:prstGeom prst="rect">
            <a:avLst/>
          </a:prstGeom>
        </p:spPr>
      </p:pic>
      <p:pic>
        <p:nvPicPr>
          <p:cNvPr id="6" name="Picture 5">
            <a:hlinkClick r:id="rId4" action="ppaction://hlinkfile"/>
            <a:extLst>
              <a:ext uri="{FF2B5EF4-FFF2-40B4-BE49-F238E27FC236}">
                <a16:creationId xmlns:a16="http://schemas.microsoft.com/office/drawing/2014/main" id="{CCE816CB-DA4A-4FF3-B125-630DAEAA3D8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887417" y="196426"/>
            <a:ext cx="3147701" cy="4424479"/>
          </a:xfrm>
          <a:prstGeom prst="rect">
            <a:avLst/>
          </a:prstGeom>
        </p:spPr>
      </p:pic>
      <p:pic>
        <p:nvPicPr>
          <p:cNvPr id="7" name="Picture 6">
            <a:extLst>
              <a:ext uri="{FF2B5EF4-FFF2-40B4-BE49-F238E27FC236}">
                <a16:creationId xmlns:a16="http://schemas.microsoft.com/office/drawing/2014/main" id="{E497C3C2-1829-43F3-980B-87EB4B0FD47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590365" y="1276403"/>
            <a:ext cx="4891458" cy="3297437"/>
          </a:xfrm>
          <a:prstGeom prst="rect">
            <a:avLst/>
          </a:prstGeom>
        </p:spPr>
      </p:pic>
    </p:spTree>
    <p:extLst>
      <p:ext uri="{BB962C8B-B14F-4D97-AF65-F5344CB8AC3E}">
        <p14:creationId xmlns:p14="http://schemas.microsoft.com/office/powerpoint/2010/main" val="215924641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027CB1-49BE-4605-93C5-6B8586B97DBB}"/>
              </a:ext>
            </a:extLst>
          </p:cNvPr>
          <p:cNvSpPr>
            <a:spLocks noGrp="1"/>
          </p:cNvSpPr>
          <p:nvPr>
            <p:ph type="title"/>
          </p:nvPr>
        </p:nvSpPr>
        <p:spPr>
          <a:xfrm>
            <a:off x="2028148" y="624110"/>
            <a:ext cx="8911687" cy="1280890"/>
          </a:xfrm>
        </p:spPr>
        <p:txBody>
          <a:bodyPr/>
          <a:lstStyle/>
          <a:p>
            <a:r>
              <a:rPr lang="sk-SK" dirty="0"/>
              <a:t>Ďakujem za pozornosť</a:t>
            </a:r>
            <a:endParaRPr lang="en-GB" dirty="0"/>
          </a:p>
        </p:txBody>
      </p:sp>
      <p:sp>
        <p:nvSpPr>
          <p:cNvPr id="3" name="Content Placeholder 2">
            <a:extLst>
              <a:ext uri="{FF2B5EF4-FFF2-40B4-BE49-F238E27FC236}">
                <a16:creationId xmlns:a16="http://schemas.microsoft.com/office/drawing/2014/main" id="{9C828319-E831-4841-A0BA-6EB336F27A87}"/>
              </a:ext>
            </a:extLst>
          </p:cNvPr>
          <p:cNvSpPr>
            <a:spLocks noGrp="1"/>
          </p:cNvSpPr>
          <p:nvPr>
            <p:ph idx="1"/>
          </p:nvPr>
        </p:nvSpPr>
        <p:spPr>
          <a:xfrm>
            <a:off x="1781736" y="1657263"/>
            <a:ext cx="9607924" cy="2753372"/>
          </a:xfrm>
        </p:spPr>
        <p:txBody>
          <a:bodyPr>
            <a:normAutofit/>
          </a:bodyPr>
          <a:lstStyle/>
          <a:p>
            <a:endParaRPr lang="en-GB" dirty="0"/>
          </a:p>
        </p:txBody>
      </p:sp>
      <p:pic>
        <p:nvPicPr>
          <p:cNvPr id="5" name="Picture 4">
            <a:extLst>
              <a:ext uri="{FF2B5EF4-FFF2-40B4-BE49-F238E27FC236}">
                <a16:creationId xmlns:a16="http://schemas.microsoft.com/office/drawing/2014/main" id="{AAA5A5C6-DBC7-4F1E-9949-FD4DA1B9D7B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44905" y="1727022"/>
            <a:ext cx="8608191" cy="4868761"/>
          </a:xfrm>
          <a:prstGeom prst="rect">
            <a:avLst/>
          </a:prstGeom>
        </p:spPr>
      </p:pic>
    </p:spTree>
    <p:extLst>
      <p:ext uri="{BB962C8B-B14F-4D97-AF65-F5344CB8AC3E}">
        <p14:creationId xmlns:p14="http://schemas.microsoft.com/office/powerpoint/2010/main" val="35862991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027CB1-49BE-4605-93C5-6B8586B97DBB}"/>
              </a:ext>
            </a:extLst>
          </p:cNvPr>
          <p:cNvSpPr>
            <a:spLocks noGrp="1"/>
          </p:cNvSpPr>
          <p:nvPr>
            <p:ph type="title"/>
          </p:nvPr>
        </p:nvSpPr>
        <p:spPr/>
        <p:txBody>
          <a:bodyPr/>
          <a:lstStyle/>
          <a:p>
            <a:r>
              <a:rPr lang="en-GB" dirty="0"/>
              <a:t>1. Invent Yourself: Paper Boomerang</a:t>
            </a:r>
          </a:p>
        </p:txBody>
      </p:sp>
      <p:sp>
        <p:nvSpPr>
          <p:cNvPr id="3" name="Content Placeholder 2">
            <a:extLst>
              <a:ext uri="{FF2B5EF4-FFF2-40B4-BE49-F238E27FC236}">
                <a16:creationId xmlns:a16="http://schemas.microsoft.com/office/drawing/2014/main" id="{9C828319-E831-4841-A0BA-6EB336F27A87}"/>
              </a:ext>
            </a:extLst>
          </p:cNvPr>
          <p:cNvSpPr>
            <a:spLocks noGrp="1"/>
          </p:cNvSpPr>
          <p:nvPr>
            <p:ph idx="1"/>
          </p:nvPr>
        </p:nvSpPr>
        <p:spPr>
          <a:xfrm>
            <a:off x="1781736" y="1657263"/>
            <a:ext cx="9607924" cy="5012478"/>
          </a:xfrm>
        </p:spPr>
        <p:txBody>
          <a:bodyPr>
            <a:normAutofit/>
          </a:bodyPr>
          <a:lstStyle/>
          <a:p>
            <a:r>
              <a:rPr lang="en-GB" sz="2000" dirty="0"/>
              <a:t>Make a returning boomerang from a sheet of paper by folding and/or cutting. Investigate how its motion depends on relevant parameters.</a:t>
            </a:r>
            <a:endParaRPr lang="sk-SK" dirty="0"/>
          </a:p>
          <a:p>
            <a:pPr lvl="1"/>
            <a:endParaRPr lang="sk-SK" dirty="0"/>
          </a:p>
          <a:p>
            <a:endParaRPr lang="sk-SK" dirty="0"/>
          </a:p>
          <a:p>
            <a:pPr lvl="1"/>
            <a:endParaRPr lang="en-GB" dirty="0"/>
          </a:p>
        </p:txBody>
      </p:sp>
      <p:pic>
        <p:nvPicPr>
          <p:cNvPr id="4" name="Picture 3">
            <a:hlinkClick r:id="rId2" action="ppaction://hlinkfile"/>
            <a:extLst>
              <a:ext uri="{FF2B5EF4-FFF2-40B4-BE49-F238E27FC236}">
                <a16:creationId xmlns:a16="http://schemas.microsoft.com/office/drawing/2014/main" id="{C2F49629-F9E3-4E1A-AA4C-C97B6B666E0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18111" y="2638661"/>
            <a:ext cx="5006779" cy="3595229"/>
          </a:xfrm>
          <a:prstGeom prst="rect">
            <a:avLst/>
          </a:prstGeom>
        </p:spPr>
      </p:pic>
    </p:spTree>
    <p:extLst>
      <p:ext uri="{BB962C8B-B14F-4D97-AF65-F5344CB8AC3E}">
        <p14:creationId xmlns:p14="http://schemas.microsoft.com/office/powerpoint/2010/main" val="14308784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027CB1-49BE-4605-93C5-6B8586B97DBB}"/>
              </a:ext>
            </a:extLst>
          </p:cNvPr>
          <p:cNvSpPr>
            <a:spLocks noGrp="1"/>
          </p:cNvSpPr>
          <p:nvPr>
            <p:ph type="title"/>
          </p:nvPr>
        </p:nvSpPr>
        <p:spPr/>
        <p:txBody>
          <a:bodyPr/>
          <a:lstStyle/>
          <a:p>
            <a:r>
              <a:rPr lang="en-GB" dirty="0"/>
              <a:t>2. Air Muscle</a:t>
            </a:r>
          </a:p>
        </p:txBody>
      </p:sp>
      <p:sp>
        <p:nvSpPr>
          <p:cNvPr id="3" name="Content Placeholder 2">
            <a:extLst>
              <a:ext uri="{FF2B5EF4-FFF2-40B4-BE49-F238E27FC236}">
                <a16:creationId xmlns:a16="http://schemas.microsoft.com/office/drawing/2014/main" id="{9C828319-E831-4841-A0BA-6EB336F27A87}"/>
              </a:ext>
            </a:extLst>
          </p:cNvPr>
          <p:cNvSpPr>
            <a:spLocks noGrp="1"/>
          </p:cNvSpPr>
          <p:nvPr>
            <p:ph idx="1"/>
          </p:nvPr>
        </p:nvSpPr>
        <p:spPr>
          <a:xfrm>
            <a:off x="1781736" y="1657263"/>
            <a:ext cx="9607924" cy="5012478"/>
          </a:xfrm>
        </p:spPr>
        <p:txBody>
          <a:bodyPr>
            <a:normAutofit/>
          </a:bodyPr>
          <a:lstStyle/>
          <a:p>
            <a:r>
              <a:rPr lang="en-GB" dirty="0"/>
              <a:t>Place a balloon inside a cylindrical net (as is sometimes used to wrap garlic) and inflate it. The net will expand and shorten. Investigate the properties of such a “muscle”.</a:t>
            </a:r>
            <a:endParaRPr lang="sk-SK" dirty="0"/>
          </a:p>
          <a:p>
            <a:endParaRPr lang="sk-SK" dirty="0"/>
          </a:p>
          <a:p>
            <a:pPr lvl="1"/>
            <a:endParaRPr lang="en-GB" dirty="0"/>
          </a:p>
        </p:txBody>
      </p:sp>
      <p:pic>
        <p:nvPicPr>
          <p:cNvPr id="5" name="Picture 4">
            <a:extLst>
              <a:ext uri="{FF2B5EF4-FFF2-40B4-BE49-F238E27FC236}">
                <a16:creationId xmlns:a16="http://schemas.microsoft.com/office/drawing/2014/main" id="{CEBC715A-D491-4EA1-B7F2-85164067E97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84670" y="3151866"/>
            <a:ext cx="3469748" cy="3430468"/>
          </a:xfrm>
          <a:prstGeom prst="rect">
            <a:avLst/>
          </a:prstGeom>
        </p:spPr>
      </p:pic>
      <p:pic>
        <p:nvPicPr>
          <p:cNvPr id="6" name="Picture 5">
            <a:hlinkClick r:id="rId3" action="ppaction://hlinkfile"/>
            <a:extLst>
              <a:ext uri="{FF2B5EF4-FFF2-40B4-BE49-F238E27FC236}">
                <a16:creationId xmlns:a16="http://schemas.microsoft.com/office/drawing/2014/main" id="{3AA23E74-9DAE-4EDD-9CB6-A3DD59128FE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00559" y="2660095"/>
            <a:ext cx="5109705" cy="3922239"/>
          </a:xfrm>
          <a:prstGeom prst="rect">
            <a:avLst/>
          </a:prstGeom>
        </p:spPr>
      </p:pic>
    </p:spTree>
    <p:extLst>
      <p:ext uri="{BB962C8B-B14F-4D97-AF65-F5344CB8AC3E}">
        <p14:creationId xmlns:p14="http://schemas.microsoft.com/office/powerpoint/2010/main" val="23638470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027CB1-49BE-4605-93C5-6B8586B97DBB}"/>
              </a:ext>
            </a:extLst>
          </p:cNvPr>
          <p:cNvSpPr>
            <a:spLocks noGrp="1"/>
          </p:cNvSpPr>
          <p:nvPr>
            <p:ph type="title"/>
          </p:nvPr>
        </p:nvSpPr>
        <p:spPr/>
        <p:txBody>
          <a:bodyPr/>
          <a:lstStyle/>
          <a:p>
            <a:r>
              <a:rPr lang="en-GB" dirty="0"/>
              <a:t>3. </a:t>
            </a:r>
            <a:r>
              <a:rPr lang="en-GB" dirty="0" err="1"/>
              <a:t>Lato</a:t>
            </a:r>
            <a:r>
              <a:rPr lang="en-GB" dirty="0"/>
              <a:t> </a:t>
            </a:r>
            <a:r>
              <a:rPr lang="en-GB" dirty="0" err="1"/>
              <a:t>Lato</a:t>
            </a:r>
            <a:endParaRPr lang="en-GB" dirty="0"/>
          </a:p>
        </p:txBody>
      </p:sp>
      <p:sp>
        <p:nvSpPr>
          <p:cNvPr id="3" name="Content Placeholder 2">
            <a:extLst>
              <a:ext uri="{FF2B5EF4-FFF2-40B4-BE49-F238E27FC236}">
                <a16:creationId xmlns:a16="http://schemas.microsoft.com/office/drawing/2014/main" id="{9C828319-E831-4841-A0BA-6EB336F27A87}"/>
              </a:ext>
            </a:extLst>
          </p:cNvPr>
          <p:cNvSpPr>
            <a:spLocks noGrp="1"/>
          </p:cNvSpPr>
          <p:nvPr>
            <p:ph idx="1"/>
          </p:nvPr>
        </p:nvSpPr>
        <p:spPr>
          <a:xfrm>
            <a:off x="1781736" y="1657263"/>
            <a:ext cx="9607924" cy="5012478"/>
          </a:xfrm>
        </p:spPr>
        <p:txBody>
          <a:bodyPr>
            <a:normAutofit/>
          </a:bodyPr>
          <a:lstStyle/>
          <a:p>
            <a:r>
              <a:rPr lang="en-GB" dirty="0"/>
              <a:t>Attach a ball to each end of a string and connect the </a:t>
            </a:r>
            <a:r>
              <a:rPr lang="en-GB" dirty="0" err="1"/>
              <a:t>center</a:t>
            </a:r>
            <a:r>
              <a:rPr lang="en-GB" dirty="0"/>
              <a:t> of the string to a pivot. When the pivot oscillates along the vertical direction, the balls start to collide and oscillate with increasing amplitude. Investigate the phenomenon.</a:t>
            </a:r>
            <a:endParaRPr lang="sk-SK" dirty="0"/>
          </a:p>
          <a:p>
            <a:endParaRPr lang="sk-SK" dirty="0"/>
          </a:p>
          <a:p>
            <a:pPr lvl="1"/>
            <a:endParaRPr lang="en-GB" dirty="0"/>
          </a:p>
        </p:txBody>
      </p:sp>
      <p:pic>
        <p:nvPicPr>
          <p:cNvPr id="4" name="Picture 3">
            <a:hlinkClick r:id="rId2" action="ppaction://hlinkfile"/>
            <a:extLst>
              <a:ext uri="{FF2B5EF4-FFF2-40B4-BE49-F238E27FC236}">
                <a16:creationId xmlns:a16="http://schemas.microsoft.com/office/drawing/2014/main" id="{A7758F2B-2769-4924-B585-995E20036A2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55583" y="2877670"/>
            <a:ext cx="5280834" cy="3603812"/>
          </a:xfrm>
          <a:prstGeom prst="rect">
            <a:avLst/>
          </a:prstGeom>
        </p:spPr>
      </p:pic>
    </p:spTree>
    <p:extLst>
      <p:ext uri="{BB962C8B-B14F-4D97-AF65-F5344CB8AC3E}">
        <p14:creationId xmlns:p14="http://schemas.microsoft.com/office/powerpoint/2010/main" val="36874200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027CB1-49BE-4605-93C5-6B8586B97DBB}"/>
              </a:ext>
            </a:extLst>
          </p:cNvPr>
          <p:cNvSpPr>
            <a:spLocks noGrp="1"/>
          </p:cNvSpPr>
          <p:nvPr>
            <p:ph type="title"/>
          </p:nvPr>
        </p:nvSpPr>
        <p:spPr/>
        <p:txBody>
          <a:bodyPr/>
          <a:lstStyle/>
          <a:p>
            <a:r>
              <a:rPr lang="en-GB" dirty="0"/>
              <a:t>4. Climbing Magnets</a:t>
            </a:r>
          </a:p>
        </p:txBody>
      </p:sp>
      <p:sp>
        <p:nvSpPr>
          <p:cNvPr id="3" name="Content Placeholder 2">
            <a:extLst>
              <a:ext uri="{FF2B5EF4-FFF2-40B4-BE49-F238E27FC236}">
                <a16:creationId xmlns:a16="http://schemas.microsoft.com/office/drawing/2014/main" id="{9C828319-E831-4841-A0BA-6EB336F27A87}"/>
              </a:ext>
            </a:extLst>
          </p:cNvPr>
          <p:cNvSpPr>
            <a:spLocks noGrp="1"/>
          </p:cNvSpPr>
          <p:nvPr>
            <p:ph idx="1"/>
          </p:nvPr>
        </p:nvSpPr>
        <p:spPr>
          <a:xfrm>
            <a:off x="1781736" y="1657263"/>
            <a:ext cx="9607924" cy="5012478"/>
          </a:xfrm>
        </p:spPr>
        <p:txBody>
          <a:bodyPr>
            <a:normAutofit/>
          </a:bodyPr>
          <a:lstStyle/>
          <a:p>
            <a:r>
              <a:rPr lang="en-GB" dirty="0"/>
              <a:t>Attach a ball to each end of a string and connect the </a:t>
            </a:r>
            <a:r>
              <a:rPr lang="en-GB" dirty="0" err="1"/>
              <a:t>center</a:t>
            </a:r>
            <a:r>
              <a:rPr lang="en-GB" dirty="0"/>
              <a:t> of the string to a pivot. When the pivot oscillates along the vertical direction, the balls start to collide and oscillate with increasing amplitude. Investigate the phenomenon.</a:t>
            </a:r>
            <a:endParaRPr lang="sk-SK" dirty="0"/>
          </a:p>
          <a:p>
            <a:endParaRPr lang="sk-SK" dirty="0"/>
          </a:p>
          <a:p>
            <a:pPr lvl="1"/>
            <a:endParaRPr lang="en-GB" dirty="0"/>
          </a:p>
        </p:txBody>
      </p:sp>
      <p:pic>
        <p:nvPicPr>
          <p:cNvPr id="6" name="Picture 5">
            <a:hlinkClick r:id="rId2" action="ppaction://hlinkfile"/>
            <a:extLst>
              <a:ext uri="{FF2B5EF4-FFF2-40B4-BE49-F238E27FC236}">
                <a16:creationId xmlns:a16="http://schemas.microsoft.com/office/drawing/2014/main" id="{78B6BB85-8B89-4B4D-A050-A9CDCC07D4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76207" y="2687781"/>
            <a:ext cx="2257768" cy="4100945"/>
          </a:xfrm>
          <a:prstGeom prst="rect">
            <a:avLst/>
          </a:prstGeom>
        </p:spPr>
      </p:pic>
    </p:spTree>
    <p:extLst>
      <p:ext uri="{BB962C8B-B14F-4D97-AF65-F5344CB8AC3E}">
        <p14:creationId xmlns:p14="http://schemas.microsoft.com/office/powerpoint/2010/main" val="11340868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027CB1-49BE-4605-93C5-6B8586B97DBB}"/>
              </a:ext>
            </a:extLst>
          </p:cNvPr>
          <p:cNvSpPr>
            <a:spLocks noGrp="1"/>
          </p:cNvSpPr>
          <p:nvPr>
            <p:ph type="title"/>
          </p:nvPr>
        </p:nvSpPr>
        <p:spPr/>
        <p:txBody>
          <a:bodyPr/>
          <a:lstStyle/>
          <a:p>
            <a:r>
              <a:rPr lang="en-GB" dirty="0"/>
              <a:t>5. Dancing Slinky</a:t>
            </a:r>
          </a:p>
        </p:txBody>
      </p:sp>
      <p:sp>
        <p:nvSpPr>
          <p:cNvPr id="3" name="Content Placeholder 2">
            <a:extLst>
              <a:ext uri="{FF2B5EF4-FFF2-40B4-BE49-F238E27FC236}">
                <a16:creationId xmlns:a16="http://schemas.microsoft.com/office/drawing/2014/main" id="{9C828319-E831-4841-A0BA-6EB336F27A87}"/>
              </a:ext>
            </a:extLst>
          </p:cNvPr>
          <p:cNvSpPr>
            <a:spLocks noGrp="1"/>
          </p:cNvSpPr>
          <p:nvPr>
            <p:ph idx="1"/>
          </p:nvPr>
        </p:nvSpPr>
        <p:spPr>
          <a:xfrm>
            <a:off x="1781736" y="1657263"/>
            <a:ext cx="9607924" cy="5012478"/>
          </a:xfrm>
        </p:spPr>
        <p:txBody>
          <a:bodyPr>
            <a:normAutofit/>
          </a:bodyPr>
          <a:lstStyle/>
          <a:p>
            <a:r>
              <a:rPr lang="en-GB" dirty="0"/>
              <a:t>Attach a ball to each end of a string and connect the </a:t>
            </a:r>
            <a:r>
              <a:rPr lang="en-GB" dirty="0" err="1"/>
              <a:t>center</a:t>
            </a:r>
            <a:r>
              <a:rPr lang="en-GB" dirty="0"/>
              <a:t> of the string to a pivot. When the pivot oscillates along the vertical direction, the balls start to collide and oscillate with increasing amplitude. Investigate the phenomenon.</a:t>
            </a:r>
            <a:endParaRPr lang="sk-SK" dirty="0"/>
          </a:p>
          <a:p>
            <a:endParaRPr lang="sk-SK" dirty="0"/>
          </a:p>
          <a:p>
            <a:pPr lvl="1"/>
            <a:endParaRPr lang="en-GB" dirty="0"/>
          </a:p>
        </p:txBody>
      </p:sp>
      <p:pic>
        <p:nvPicPr>
          <p:cNvPr id="4" name="Picture 3">
            <a:hlinkClick r:id="rId2" action="ppaction://hlinkfile"/>
            <a:extLst>
              <a:ext uri="{FF2B5EF4-FFF2-40B4-BE49-F238E27FC236}">
                <a16:creationId xmlns:a16="http://schemas.microsoft.com/office/drawing/2014/main" id="{96F201DC-F42A-44DD-A5C9-77CF337156B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42736" y="3043998"/>
            <a:ext cx="3987717" cy="3358805"/>
          </a:xfrm>
          <a:prstGeom prst="rect">
            <a:avLst/>
          </a:prstGeom>
        </p:spPr>
      </p:pic>
    </p:spTree>
    <p:extLst>
      <p:ext uri="{BB962C8B-B14F-4D97-AF65-F5344CB8AC3E}">
        <p14:creationId xmlns:p14="http://schemas.microsoft.com/office/powerpoint/2010/main" val="7464499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027CB1-49BE-4605-93C5-6B8586B97DBB}"/>
              </a:ext>
            </a:extLst>
          </p:cNvPr>
          <p:cNvSpPr>
            <a:spLocks noGrp="1"/>
          </p:cNvSpPr>
          <p:nvPr>
            <p:ph type="title"/>
          </p:nvPr>
        </p:nvSpPr>
        <p:spPr/>
        <p:txBody>
          <a:bodyPr/>
          <a:lstStyle/>
          <a:p>
            <a:r>
              <a:rPr lang="en-GB" dirty="0"/>
              <a:t>6. Dripping Faucet</a:t>
            </a:r>
          </a:p>
        </p:txBody>
      </p:sp>
      <p:sp>
        <p:nvSpPr>
          <p:cNvPr id="3" name="Content Placeholder 2">
            <a:extLst>
              <a:ext uri="{FF2B5EF4-FFF2-40B4-BE49-F238E27FC236}">
                <a16:creationId xmlns:a16="http://schemas.microsoft.com/office/drawing/2014/main" id="{9C828319-E831-4841-A0BA-6EB336F27A87}"/>
              </a:ext>
            </a:extLst>
          </p:cNvPr>
          <p:cNvSpPr>
            <a:spLocks noGrp="1"/>
          </p:cNvSpPr>
          <p:nvPr>
            <p:ph idx="1"/>
          </p:nvPr>
        </p:nvSpPr>
        <p:spPr>
          <a:xfrm>
            <a:off x="1781736" y="1657263"/>
            <a:ext cx="9607924" cy="5012478"/>
          </a:xfrm>
        </p:spPr>
        <p:txBody>
          <a:bodyPr>
            <a:normAutofit/>
          </a:bodyPr>
          <a:lstStyle/>
          <a:p>
            <a:r>
              <a:rPr lang="en-GB" dirty="0"/>
              <a:t>A leaky faucet develops interesting dripping patterns, where the time between drops depends on the water flowrate. Investigate this phenomenon and study how it depends on relevant parameters.</a:t>
            </a:r>
            <a:endParaRPr lang="sk-SK" dirty="0"/>
          </a:p>
          <a:p>
            <a:pPr lvl="1"/>
            <a:endParaRPr lang="en-GB" dirty="0"/>
          </a:p>
        </p:txBody>
      </p:sp>
      <p:pic>
        <p:nvPicPr>
          <p:cNvPr id="5" name="Picture 4">
            <a:hlinkClick r:id="rId2"/>
            <a:extLst>
              <a:ext uri="{FF2B5EF4-FFF2-40B4-BE49-F238E27FC236}">
                <a16:creationId xmlns:a16="http://schemas.microsoft.com/office/drawing/2014/main" id="{D1E788BF-098A-4EE7-96FA-E0A039B59EC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73152" y="2738449"/>
            <a:ext cx="4934671" cy="3997227"/>
          </a:xfrm>
          <a:prstGeom prst="rect">
            <a:avLst/>
          </a:prstGeom>
        </p:spPr>
      </p:pic>
    </p:spTree>
    <p:extLst>
      <p:ext uri="{BB962C8B-B14F-4D97-AF65-F5344CB8AC3E}">
        <p14:creationId xmlns:p14="http://schemas.microsoft.com/office/powerpoint/2010/main" val="10885704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027CB1-49BE-4605-93C5-6B8586B97DBB}"/>
              </a:ext>
            </a:extLst>
          </p:cNvPr>
          <p:cNvSpPr>
            <a:spLocks noGrp="1"/>
          </p:cNvSpPr>
          <p:nvPr>
            <p:ph type="title"/>
          </p:nvPr>
        </p:nvSpPr>
        <p:spPr/>
        <p:txBody>
          <a:bodyPr/>
          <a:lstStyle/>
          <a:p>
            <a:r>
              <a:rPr lang="en-GB" dirty="0"/>
              <a:t>7. Ruler Cannon</a:t>
            </a:r>
          </a:p>
        </p:txBody>
      </p:sp>
      <p:sp>
        <p:nvSpPr>
          <p:cNvPr id="3" name="Content Placeholder 2">
            <a:extLst>
              <a:ext uri="{FF2B5EF4-FFF2-40B4-BE49-F238E27FC236}">
                <a16:creationId xmlns:a16="http://schemas.microsoft.com/office/drawing/2014/main" id="{9C828319-E831-4841-A0BA-6EB336F27A87}"/>
              </a:ext>
            </a:extLst>
          </p:cNvPr>
          <p:cNvSpPr>
            <a:spLocks noGrp="1"/>
          </p:cNvSpPr>
          <p:nvPr>
            <p:ph idx="1"/>
          </p:nvPr>
        </p:nvSpPr>
        <p:spPr>
          <a:xfrm>
            <a:off x="1781736" y="1657263"/>
            <a:ext cx="9607924" cy="5012478"/>
          </a:xfrm>
        </p:spPr>
        <p:txBody>
          <a:bodyPr>
            <a:normAutofit/>
          </a:bodyPr>
          <a:lstStyle/>
          <a:p>
            <a:r>
              <a:rPr lang="en-GB" dirty="0"/>
              <a:t>Two rulers are tightly held against each other. A round projectile (e.g. a plastic bottle cap or a ball) is inserted between them close to one of their ends. When extra force is exerted on the surface of the rulers, the projectile is ejected at a high speed. Investigate this effect and the parameters that affect ejection speed.</a:t>
            </a:r>
          </a:p>
        </p:txBody>
      </p:sp>
      <p:pic>
        <p:nvPicPr>
          <p:cNvPr id="4" name="Picture 3">
            <a:hlinkClick r:id="rId2" action="ppaction://hlinkfile"/>
            <a:extLst>
              <a:ext uri="{FF2B5EF4-FFF2-40B4-BE49-F238E27FC236}">
                <a16:creationId xmlns:a16="http://schemas.microsoft.com/office/drawing/2014/main" id="{760162D1-6E63-4480-B42D-2C1971D767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91968" y="2995652"/>
            <a:ext cx="5115639" cy="3448531"/>
          </a:xfrm>
          <a:prstGeom prst="rect">
            <a:avLst/>
          </a:prstGeom>
        </p:spPr>
      </p:pic>
    </p:spTree>
    <p:extLst>
      <p:ext uri="{BB962C8B-B14F-4D97-AF65-F5344CB8AC3E}">
        <p14:creationId xmlns:p14="http://schemas.microsoft.com/office/powerpoint/2010/main" val="2559243847"/>
      </p:ext>
    </p:extLst>
  </p:cSld>
  <p:clrMapOvr>
    <a:masterClrMapping/>
  </p:clrMapOvr>
</p:sld>
</file>

<file path=ppt/theme/theme1.xml><?xml version="1.0" encoding="utf-8"?>
<a:theme xmlns:a="http://schemas.openxmlformats.org/drawingml/2006/main" name="Wisp">
  <a:themeElements>
    <a:clrScheme name="Wisp">
      <a:dk1>
        <a:sysClr val="windowText" lastClr="000000"/>
      </a:dk1>
      <a:lt1>
        <a:sysClr val="window" lastClr="FFFFFF"/>
      </a:lt1>
      <a:dk2>
        <a:srgbClr val="647252"/>
      </a:dk2>
      <a:lt2>
        <a:srgbClr val="EAE8CF"/>
      </a:lt2>
      <a:accent1>
        <a:srgbClr val="E78712"/>
      </a:accent1>
      <a:accent2>
        <a:srgbClr val="B73C26"/>
      </a:accent2>
      <a:accent3>
        <a:srgbClr val="865331"/>
      </a:accent3>
      <a:accent4>
        <a:srgbClr val="B38648"/>
      </a:accent4>
      <a:accent5>
        <a:srgbClr val="BBB473"/>
      </a:accent5>
      <a:accent6>
        <a:srgbClr val="849276"/>
      </a:accent6>
      <a:hlink>
        <a:srgbClr val="FDAB2A"/>
      </a:hlink>
      <a:folHlink>
        <a:srgbClr val="CCB182"/>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54F6613E-5ED7-40ED-90A8-F639BE712C0E}"/>
    </a:ext>
  </a:extLst>
</a:theme>
</file>

<file path=docProps/app.xml><?xml version="1.0" encoding="utf-8"?>
<Properties xmlns="http://schemas.openxmlformats.org/officeDocument/2006/extended-properties" xmlns:vt="http://schemas.openxmlformats.org/officeDocument/2006/docPropsVTypes">
  <Template>Wisp</Template>
  <TotalTime>502</TotalTime>
  <Words>1064</Words>
  <Application>Microsoft Office PowerPoint</Application>
  <PresentationFormat>Widescreen</PresentationFormat>
  <Paragraphs>64</Paragraphs>
  <Slides>23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23</vt:i4>
      </vt:variant>
    </vt:vector>
  </HeadingPairs>
  <TitlesOfParts>
    <vt:vector size="27" baseType="lpstr">
      <vt:lpstr>Arial</vt:lpstr>
      <vt:lpstr>Century Gothic</vt:lpstr>
      <vt:lpstr>Wingdings 3</vt:lpstr>
      <vt:lpstr>Wisp</vt:lpstr>
      <vt:lpstr>Úlohy TurnajA mladých fyzikov 2024/2025</vt:lpstr>
      <vt:lpstr>Úlohy aktuálneho ročníka TMF</vt:lpstr>
      <vt:lpstr>1. Invent Yourself: Paper Boomerang</vt:lpstr>
      <vt:lpstr>2. Air Muscle</vt:lpstr>
      <vt:lpstr>3. Lato Lato</vt:lpstr>
      <vt:lpstr>4. Climbing Magnets</vt:lpstr>
      <vt:lpstr>5. Dancing Slinky</vt:lpstr>
      <vt:lpstr>6. Dripping Faucet</vt:lpstr>
      <vt:lpstr>7. Ruler Cannon</vt:lpstr>
      <vt:lpstr>8. Levitating Fluid</vt:lpstr>
      <vt:lpstr>9. Magnetic Assist</vt:lpstr>
      <vt:lpstr>10. Rayleigh–Bénard convection</vt:lpstr>
      <vt:lpstr>11. Spring Hysteresis</vt:lpstr>
      <vt:lpstr>12. Sound Versus Fire</vt:lpstr>
      <vt:lpstr>13. Spaghetti Accelerator</vt:lpstr>
      <vt:lpstr>14. Water Bottle Rocket</vt:lpstr>
      <vt:lpstr>15. Wailing Bowl</vt:lpstr>
      <vt:lpstr>16. Wirtz Pump</vt:lpstr>
      <vt:lpstr>17. Quantum Fingerprint</vt:lpstr>
      <vt:lpstr>Chcete začať s TMF?</vt:lpstr>
      <vt:lpstr>TMF príručka pre učiteľa</vt:lpstr>
      <vt:lpstr>TMF príručka pre učiteľa</vt:lpstr>
      <vt:lpstr>Ďakujem za pozornosť</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Výskumne ladená koncepcia vzdelávania v Turnaji mladých fyzikov</dc:title>
  <dc:creator>František Kundracik</dc:creator>
  <cp:lastModifiedBy>František Kundracik</cp:lastModifiedBy>
  <cp:revision>59</cp:revision>
  <dcterms:created xsi:type="dcterms:W3CDTF">2024-08-30T13:28:02Z</dcterms:created>
  <dcterms:modified xsi:type="dcterms:W3CDTF">2024-10-12T20:48:42Z</dcterms:modified>
</cp:coreProperties>
</file>